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4504"/>
    <a:srgbClr val="C79C93"/>
    <a:srgbClr val="482E00"/>
    <a:srgbClr val="1D3641"/>
    <a:srgbClr val="A8FA44"/>
    <a:srgbClr val="A50021"/>
    <a:srgbClr val="FF9900"/>
    <a:srgbClr val="D8D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Štýl s motívom 1 - zvýrazneni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Stredný štýl 4 - zvýrazneni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Stredný štýl 4 - zvýrazneni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8603FDC-E32A-4AB5-989C-0864C3EAD2B8}" styleName="Štýl s motívom 2 - zvýrazneni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Stredný štýl 1 - zvýrazneni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etlý štýl 2 - zvýrazneni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44" y="19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3115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6F879-7F18-4B5A-9B66-1C079DAB2539}" type="datetimeFigureOut">
              <a:rPr lang="sk-SK" smtClean="0"/>
              <a:t>3.6.2014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D673B-CB3B-4847-8A84-1F2778DEB2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7361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07B3E-1398-4902-98E0-C5C52E6F10F5}" type="datetimeFigureOut">
              <a:rPr lang="sk-SK" smtClean="0"/>
              <a:t>3.6.2014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F43FB-A1F7-4058-897E-CD00122B26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5107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F43FB-A1F7-4058-897E-CD00122B2664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672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612576" y="-285596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8AB7D0-61B3-4F73-A0FD-CFD31B66906D}" type="datetimeFigureOut">
              <a:rPr lang="sk-SK" smtClean="0"/>
              <a:t>3.6.2014</a:t>
            </a:fld>
            <a:endParaRPr lang="sk-S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2FD3A34-9624-435A-AB21-AA40D839B86D}" type="slidenum">
              <a:rPr lang="sk-SK" smtClean="0"/>
              <a:t>‹#›</a:t>
            </a:fld>
            <a:endParaRPr lang="sk-SK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B7D0-61B3-4F73-A0FD-CFD31B66906D}" type="datetimeFigureOut">
              <a:rPr lang="sk-SK" smtClean="0"/>
              <a:t>3.6.2014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A34-9624-435A-AB21-AA40D839B8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B7D0-61B3-4F73-A0FD-CFD31B66906D}" type="datetimeFigureOut">
              <a:rPr lang="sk-SK" smtClean="0"/>
              <a:t>3.6.2014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A34-9624-435A-AB21-AA40D839B8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B7D0-61B3-4F73-A0FD-CFD31B66906D}" type="datetimeFigureOut">
              <a:rPr lang="sk-SK" smtClean="0"/>
              <a:t>3.6.2014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A34-9624-435A-AB21-AA40D839B8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B7D0-61B3-4F73-A0FD-CFD31B66906D}" type="datetimeFigureOut">
              <a:rPr lang="sk-SK" smtClean="0"/>
              <a:t>3.6.2014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A34-9624-435A-AB21-AA40D839B8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B7D0-61B3-4F73-A0FD-CFD31B66906D}" type="datetimeFigureOut">
              <a:rPr lang="sk-SK" smtClean="0"/>
              <a:t>3.6.2014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A34-9624-435A-AB21-AA40D839B86D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ransition spd="slow" advClick="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B7D0-61B3-4F73-A0FD-CFD31B66906D}" type="datetimeFigureOut">
              <a:rPr lang="sk-SK" smtClean="0"/>
              <a:t>3.6.2014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A34-9624-435A-AB21-AA40D839B8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B7D0-61B3-4F73-A0FD-CFD31B66906D}" type="datetimeFigureOut">
              <a:rPr lang="sk-SK" smtClean="0"/>
              <a:t>3.6.2014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A34-9624-435A-AB21-AA40D839B8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B7D0-61B3-4F73-A0FD-CFD31B66906D}" type="datetimeFigureOut">
              <a:rPr lang="sk-SK" smtClean="0"/>
              <a:t>3.6.2014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A34-9624-435A-AB21-AA40D839B8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B7D0-61B3-4F73-A0FD-CFD31B66906D}" type="datetimeFigureOut">
              <a:rPr lang="sk-SK" smtClean="0"/>
              <a:t>3.6.2014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A34-9624-435A-AB21-AA40D839B86D}" type="slidenum">
              <a:rPr lang="sk-SK" smtClean="0"/>
              <a:t>‹#›</a:t>
            </a:fld>
            <a:endParaRPr lang="sk-S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  <p:transition spd="slow" advClick="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B7D0-61B3-4F73-A0FD-CFD31B66906D}" type="datetimeFigureOut">
              <a:rPr lang="sk-SK" smtClean="0"/>
              <a:t>3.6.2014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3A34-9624-435A-AB21-AA40D839B8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/>
              <a:t>Ko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8AB7D0-61B3-4F73-A0FD-CFD31B66906D}" type="datetimeFigureOut">
              <a:rPr lang="sk-SK" smtClean="0"/>
              <a:t>3.6.2014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2FD3A34-9624-435A-AB21-AA40D839B86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Prstenec 6"/>
          <p:cNvSpPr/>
          <p:nvPr userDrawn="1"/>
        </p:nvSpPr>
        <p:spPr>
          <a:xfrm>
            <a:off x="1677804" y="5332020"/>
            <a:ext cx="914400" cy="914400"/>
          </a:xfrm>
          <a:prstGeom prst="donut">
            <a:avLst/>
          </a:prstGeom>
          <a:solidFill>
            <a:srgbClr val="D8D4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8" name="Tlačidlo akcie: Dopredu alebo Ďalej 7">
            <a:hlinkClick r:id="" action="ppaction://hlinkshowjump?jump=nextslide" highlightClick="1"/>
          </p:cNvPr>
          <p:cNvSpPr/>
          <p:nvPr userDrawn="1"/>
        </p:nvSpPr>
        <p:spPr>
          <a:xfrm>
            <a:off x="957107" y="5622964"/>
            <a:ext cx="288000" cy="288000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1" name="Prstenec 60"/>
          <p:cNvSpPr/>
          <p:nvPr userDrawn="1"/>
        </p:nvSpPr>
        <p:spPr>
          <a:xfrm>
            <a:off x="652914" y="5324752"/>
            <a:ext cx="914400" cy="914400"/>
          </a:xfrm>
          <a:prstGeom prst="donut">
            <a:avLst/>
          </a:prstGeom>
          <a:solidFill>
            <a:srgbClr val="D8D4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62" name="Prstenec 61"/>
          <p:cNvSpPr/>
          <p:nvPr userDrawn="1"/>
        </p:nvSpPr>
        <p:spPr>
          <a:xfrm>
            <a:off x="7239896" y="5307813"/>
            <a:ext cx="914400" cy="914400"/>
          </a:xfrm>
          <a:prstGeom prst="donut">
            <a:avLst/>
          </a:prstGeom>
          <a:solidFill>
            <a:srgbClr val="D8D4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9" name="Tlačidlo akcie: Späť alebo Predchádzajúci 8">
            <a:hlinkClick r:id="" action="ppaction://hlinkshowjump?jump=previousslide" highlightClick="1"/>
          </p:cNvPr>
          <p:cNvSpPr/>
          <p:nvPr userDrawn="1"/>
        </p:nvSpPr>
        <p:spPr>
          <a:xfrm>
            <a:off x="1994000" y="5622965"/>
            <a:ext cx="288000" cy="288000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BlokTextu 9">
            <a:hlinkClick r:id="" action="ppaction://hlinkshowjump?jump=endshow"/>
          </p:cNvPr>
          <p:cNvSpPr txBox="1"/>
          <p:nvPr userDrawn="1"/>
        </p:nvSpPr>
        <p:spPr>
          <a:xfrm>
            <a:off x="7239896" y="5582299"/>
            <a:ext cx="1008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Koniec</a:t>
            </a:r>
            <a:endParaRPr lang="sk-SK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6.xml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3020"/>
            <a:ext cx="4104456" cy="1702160"/>
          </a:xfrm>
        </p:spPr>
        <p:txBody>
          <a:bodyPr>
            <a:normAutofit/>
          </a:bodyPr>
          <a:lstStyle/>
          <a:p>
            <a:r>
              <a:rPr lang="sk-SK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Postupnosti </a:t>
            </a:r>
            <a:br>
              <a:rPr lang="sk-SK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sk-SK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 rady čísel</a:t>
            </a:r>
            <a:endParaRPr lang="sk-SK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9416" y="4797152"/>
            <a:ext cx="3926560" cy="1260629"/>
          </a:xfrm>
          <a:gradFill>
            <a:gsLst>
              <a:gs pos="0">
                <a:schemeClr val="accent6">
                  <a:lumMod val="75000"/>
                </a:schemeClr>
              </a:gs>
              <a:gs pos="8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k-SK" b="1" dirty="0" smtClean="0">
                <a:ln w="11430"/>
                <a:solidFill>
                  <a:srgbClr val="48450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RNDr. Marcela </a:t>
            </a:r>
            <a:r>
              <a:rPr lang="sk-SK" b="1" dirty="0" err="1" smtClean="0">
                <a:ln w="11430"/>
                <a:solidFill>
                  <a:srgbClr val="48450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Mozoľová</a:t>
            </a:r>
            <a:r>
              <a:rPr lang="sk-SK" b="1" dirty="0" smtClean="0">
                <a:ln w="11430"/>
                <a:solidFill>
                  <a:srgbClr val="48450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sk-SK" b="1" dirty="0" err="1" smtClean="0">
                <a:ln w="11430"/>
                <a:solidFill>
                  <a:srgbClr val="48450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GymnáziumJ.G.Tajovského</a:t>
            </a:r>
            <a:r>
              <a:rPr lang="sk-SK" b="1" dirty="0" smtClean="0">
                <a:ln w="11430"/>
                <a:solidFill>
                  <a:srgbClr val="48450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Banská Bystrica</a:t>
            </a:r>
            <a:endParaRPr lang="sk-SK" b="1" dirty="0">
              <a:ln w="11430"/>
              <a:solidFill>
                <a:srgbClr val="484504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https://encrypted-tbn3.gstatic.com/images?q=tbn:ANd9GcT2lkkiQU5oPQV3qXVyI0qBSDY3koKKsqF5dEzQPHzetWm_vcZ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783020"/>
            <a:ext cx="2376264" cy="23868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softEdge rad="112500"/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77"/>
          <a:stretch/>
        </p:blipFill>
        <p:spPr bwMode="auto">
          <a:xfrm rot="19976130">
            <a:off x="1338903" y="867552"/>
            <a:ext cx="2105025" cy="148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Skupina 5"/>
          <p:cNvGrpSpPr/>
          <p:nvPr/>
        </p:nvGrpSpPr>
        <p:grpSpPr>
          <a:xfrm>
            <a:off x="8245731" y="5503624"/>
            <a:ext cx="914400" cy="914400"/>
            <a:chOff x="652914" y="5324752"/>
            <a:chExt cx="914400" cy="914400"/>
          </a:xfrm>
        </p:grpSpPr>
        <p:sp>
          <p:nvSpPr>
            <p:cNvPr id="7" name="Prstenec 6"/>
            <p:cNvSpPr/>
            <p:nvPr userDrawn="1"/>
          </p:nvSpPr>
          <p:spPr>
            <a:xfrm>
              <a:off x="652914" y="5324752"/>
              <a:ext cx="914400" cy="914400"/>
            </a:xfrm>
            <a:prstGeom prst="donut">
              <a:avLst/>
            </a:prstGeom>
            <a:solidFill>
              <a:srgbClr val="D8D4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tx1"/>
                </a:solidFill>
              </a:endParaRPr>
            </a:p>
          </p:txBody>
        </p:sp>
        <p:sp>
          <p:nvSpPr>
            <p:cNvPr id="8" name="Tlačidlo akcie: Dopredu alebo Ďalej 7">
              <a:hlinkClick r:id="" action="ppaction://hlinkshowjump?jump=nextslide" highlightClick="1"/>
            </p:cNvPr>
            <p:cNvSpPr/>
            <p:nvPr userDrawn="1"/>
          </p:nvSpPr>
          <p:spPr>
            <a:xfrm>
              <a:off x="957107" y="5622964"/>
              <a:ext cx="288000" cy="288000"/>
            </a:xfrm>
            <a:prstGeom prst="actionButtonForwardNex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1386372636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648072"/>
          </a:xfrm>
        </p:spPr>
        <p:txBody>
          <a:bodyPr>
            <a:normAutofit/>
          </a:bodyPr>
          <a:lstStyle/>
          <a:p>
            <a:r>
              <a:rPr lang="sk-SK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rekurentne</a:t>
            </a:r>
            <a:endParaRPr lang="sk-SK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616" y="1844825"/>
            <a:ext cx="7056784" cy="3384376"/>
          </a:xfrm>
        </p:spPr>
        <p:txBody>
          <a:bodyPr>
            <a:normAutofit fontScale="92500"/>
          </a:bodyPr>
          <a:lstStyle/>
          <a:p>
            <a:pPr marL="61722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sk-SK" altLang="sk-SK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</a:t>
            </a:r>
            <a:r>
              <a:rPr lang="sk-SK" alt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altLang="sk-S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lat.slova</a:t>
            </a:r>
            <a:r>
              <a:rPr lang="sk-SK" alt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„ bežať späť“</a:t>
            </a:r>
          </a:p>
          <a:p>
            <a:pPr marL="617220" indent="-45720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sk-SK" altLang="sk-SK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sk-SK" alt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aný je aspoň jeden konkrétny člen</a:t>
            </a:r>
          </a:p>
          <a:p>
            <a:pPr marL="1600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sk-SK" altLang="sk-SK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alt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a vzťah medzi niekoľkými po sebe </a:t>
            </a:r>
          </a:p>
          <a:p>
            <a:pPr marL="1600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sk-SK" alt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idúcimi členmi</a:t>
            </a:r>
            <a:endParaRPr lang="sk-SK" alt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0020" indent="0">
              <a:buClr>
                <a:schemeClr val="accent6">
                  <a:lumMod val="75000"/>
                </a:schemeClr>
              </a:buClr>
              <a:buNone/>
              <a:defRPr/>
            </a:pPr>
            <a:endParaRPr lang="sk-SK" altLang="sk-SK" sz="1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00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sk-SK" alt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napr.:       a</a:t>
            </a:r>
            <a:r>
              <a:rPr lang="sk-SK" altLang="sk-SK" sz="2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</a:t>
            </a:r>
            <a:r>
              <a:rPr lang="sk-SK" altLang="sk-SK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sk-SK" alt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		   a</a:t>
            </a:r>
            <a:r>
              <a:rPr lang="sk-SK" altLang="sk-SK" sz="2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n+1</a:t>
            </a:r>
            <a:r>
              <a:rPr lang="sk-SK" altLang="sk-SK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sk-SK" altLang="sk-SK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sk-SK" altLang="sk-SK" sz="2800" baseline="-25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sk-SK" altLang="sk-SK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+ </a:t>
            </a:r>
            <a:r>
              <a:rPr lang="sk-SK" alt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  <a:p>
            <a:pPr marL="1600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sk-SK" altLang="sk-SK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sk-SK" alt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apr.</a:t>
            </a:r>
            <a:r>
              <a:rPr lang="sk-SK" altLang="sk-SK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alt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a</a:t>
            </a:r>
            <a:r>
              <a:rPr lang="sk-SK" altLang="sk-SK" sz="2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</a:t>
            </a:r>
            <a:r>
              <a:rPr lang="sk-SK" altLang="sk-SK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sk-SK" alt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1; a</a:t>
            </a:r>
            <a:r>
              <a:rPr lang="sk-SK" altLang="sk-SK" sz="2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 </a:t>
            </a:r>
            <a:r>
              <a:rPr lang="sk-SK" altLang="sk-SK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sk-SK" alt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2; a</a:t>
            </a:r>
            <a:r>
              <a:rPr lang="sk-SK" altLang="sk-SK" sz="2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n+1</a:t>
            </a:r>
            <a:r>
              <a:rPr lang="sk-SK" altLang="sk-SK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sk-SK" alt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2a</a:t>
            </a:r>
            <a:r>
              <a:rPr lang="sk-SK" altLang="sk-SK" sz="2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sk-SK" alt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a</a:t>
            </a:r>
            <a:r>
              <a:rPr lang="sk-SK" altLang="sk-SK" sz="2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n-1</a:t>
            </a:r>
            <a:r>
              <a:rPr lang="sk-SK" alt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altLang="sk-SK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1892808" lvl="8" indent="0">
              <a:buNone/>
            </a:pPr>
            <a:endParaRPr lang="sk-SK" sz="2800" baseline="30000" dirty="0" smtClean="0">
              <a:latin typeface="Cambria Math"/>
              <a:ea typeface="Cambria Math"/>
            </a:endParaRPr>
          </a:p>
        </p:txBody>
      </p:sp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157191"/>
            <a:ext cx="81121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stenec 4">
            <a:hlinkClick r:id="rId2" action="ppaction://hlinksldjump"/>
          </p:cNvPr>
          <p:cNvSpPr/>
          <p:nvPr/>
        </p:nvSpPr>
        <p:spPr>
          <a:xfrm>
            <a:off x="1677804" y="5332020"/>
            <a:ext cx="914400" cy="914400"/>
          </a:xfrm>
          <a:prstGeom prst="donut">
            <a:avLst/>
          </a:prstGeom>
          <a:solidFill>
            <a:srgbClr val="D8D4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685705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648072"/>
          </a:xfrm>
        </p:spPr>
        <p:txBody>
          <a:bodyPr>
            <a:normAutofit/>
          </a:bodyPr>
          <a:lstStyle/>
          <a:p>
            <a:r>
              <a:rPr lang="sk-SK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grafom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616" y="1556792"/>
            <a:ext cx="7056784" cy="4275837"/>
          </a:xfrm>
        </p:spPr>
        <p:txBody>
          <a:bodyPr>
            <a:normAutofit/>
          </a:bodyPr>
          <a:lstStyle/>
          <a:p>
            <a:pPr marL="1892808" lvl="8" indent="0">
              <a:buNone/>
            </a:pPr>
            <a:endParaRPr lang="sk-SK" sz="2800" baseline="30000" dirty="0" smtClean="0"/>
          </a:p>
          <a:p>
            <a:pPr marL="1892808" lvl="8" indent="0">
              <a:buNone/>
            </a:pPr>
            <a:endParaRPr lang="sk-SK" sz="2800" baseline="30000" dirty="0"/>
          </a:p>
          <a:p>
            <a:pPr marL="1892808" lvl="8" indent="0">
              <a:buNone/>
            </a:pPr>
            <a:endParaRPr lang="sk-SK" sz="2800" baseline="30000" dirty="0" smtClean="0"/>
          </a:p>
          <a:p>
            <a:pPr marL="1892808" lvl="8" indent="0">
              <a:buNone/>
            </a:pPr>
            <a:endParaRPr lang="sk-SK" sz="2800" baseline="30000" dirty="0"/>
          </a:p>
          <a:p>
            <a:pPr marL="1892808" lvl="8" indent="0">
              <a:buNone/>
            </a:pPr>
            <a:endParaRPr lang="sk-SK" sz="2800" baseline="30000" dirty="0" smtClean="0"/>
          </a:p>
          <a:p>
            <a:pPr marL="1892808" lvl="8" indent="0">
              <a:buNone/>
            </a:pPr>
            <a:endParaRPr lang="sk-SK" sz="2800" baseline="30000" dirty="0"/>
          </a:p>
          <a:p>
            <a:pPr marL="1892808" lvl="8" indent="0">
              <a:buNone/>
            </a:pPr>
            <a:endParaRPr lang="sk-SK" sz="2800" baseline="30000" dirty="0" smtClean="0"/>
          </a:p>
          <a:p>
            <a:pPr marL="1892808" lvl="8" indent="0">
              <a:buNone/>
            </a:pPr>
            <a:endParaRPr lang="sk-SK" sz="2800" baseline="30000" dirty="0" smtClean="0"/>
          </a:p>
          <a:p>
            <a:pPr marL="1892808" lvl="8" indent="0">
              <a:buNone/>
            </a:pPr>
            <a:endParaRPr lang="sk-SK" sz="2800" baseline="30000" dirty="0"/>
          </a:p>
          <a:p>
            <a:pPr marL="1892808" lvl="8" indent="0">
              <a:buNone/>
            </a:pPr>
            <a:endParaRPr lang="sk-SK" sz="2800" baseline="30000" dirty="0" smtClean="0"/>
          </a:p>
          <a:p>
            <a:pPr marL="1892808" lvl="8" indent="0">
              <a:buNone/>
            </a:pPr>
            <a:r>
              <a:rPr lang="sk-SK" sz="3200" b="1" baseline="30000" dirty="0" smtClean="0"/>
              <a:t>     Graf postupnosti je </a:t>
            </a:r>
          </a:p>
          <a:p>
            <a:pPr marL="1892808" lvl="8" indent="0">
              <a:buNone/>
            </a:pPr>
            <a:r>
              <a:rPr lang="sk-SK" sz="3200" b="1" baseline="30000" dirty="0" smtClean="0">
                <a:solidFill>
                  <a:srgbClr val="482E00"/>
                </a:solidFill>
              </a:rPr>
              <a:t>množina izolovaných bodov</a:t>
            </a:r>
            <a:endParaRPr lang="sk-SK" sz="3200" b="1" baseline="30000" dirty="0">
              <a:solidFill>
                <a:srgbClr val="482E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12776"/>
            <a:ext cx="5184576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433" y="5733256"/>
            <a:ext cx="81121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stenec 5">
            <a:hlinkClick r:id="rId4" action="ppaction://hlinksldjump"/>
          </p:cNvPr>
          <p:cNvSpPr/>
          <p:nvPr/>
        </p:nvSpPr>
        <p:spPr>
          <a:xfrm>
            <a:off x="1677804" y="5332020"/>
            <a:ext cx="914400" cy="914400"/>
          </a:xfrm>
          <a:prstGeom prst="donut">
            <a:avLst/>
          </a:prstGeom>
          <a:solidFill>
            <a:srgbClr val="D8D4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937508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 err="1">
                <a:solidFill>
                  <a:schemeClr val="accent2">
                    <a:lumMod val="75000"/>
                  </a:schemeClr>
                </a:solidFill>
              </a:rPr>
              <a:t>Fibonacciho</a:t>
            </a:r>
            <a:r>
              <a:rPr lang="sk-SK" sz="3200" b="1" dirty="0">
                <a:solidFill>
                  <a:schemeClr val="accent2">
                    <a:lumMod val="75000"/>
                  </a:schemeClr>
                </a:solidFill>
              </a:rPr>
              <a:t> postupnosť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637086"/>
            <a:ext cx="7272924" cy="3987805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sk-SK" sz="3300" b="1" dirty="0" smtClean="0"/>
              <a:t>0   1   </a:t>
            </a:r>
            <a:r>
              <a:rPr lang="sk-SK" sz="3300" b="1" dirty="0" err="1" smtClean="0"/>
              <a:t>1</a:t>
            </a:r>
            <a:r>
              <a:rPr lang="sk-SK" sz="3300" b="1" dirty="0" smtClean="0"/>
              <a:t>    2    3    5    8   13   </a:t>
            </a:r>
            <a:r>
              <a:rPr lang="sk-SK" sz="3300" b="1" dirty="0"/>
              <a:t>21 </a:t>
            </a:r>
            <a:r>
              <a:rPr lang="sk-SK" sz="3300" b="1" dirty="0" smtClean="0"/>
              <a:t>   34     55     89 </a:t>
            </a:r>
            <a:r>
              <a:rPr lang="sk-SK" b="1" dirty="0" smtClean="0"/>
              <a:t>...</a:t>
            </a:r>
            <a:endParaRPr lang="sk-SK" dirty="0"/>
          </a:p>
          <a:p>
            <a:pPr marL="68580" indent="0">
              <a:buNone/>
            </a:pPr>
            <a:r>
              <a:rPr lang="sk-SK" dirty="0"/>
              <a:t> </a:t>
            </a:r>
          </a:p>
          <a:p>
            <a:pPr marL="68580" indent="0">
              <a:buNone/>
            </a:pPr>
            <a:r>
              <a:rPr lang="sk-SK" sz="3400" dirty="0" smtClean="0"/>
              <a:t>Členy postupnosti   vznikajú  sčítaním predchádzajúcich dvoch </a:t>
            </a:r>
            <a:endParaRPr lang="sk-SK" dirty="0"/>
          </a:p>
          <a:p>
            <a:pPr marL="68580" indent="0">
              <a:buNone/>
            </a:pPr>
            <a:r>
              <a:rPr lang="sk-SK" dirty="0"/>
              <a:t>0 + 1 = </a:t>
            </a:r>
            <a:r>
              <a:rPr lang="sk-SK" dirty="0" smtClean="0"/>
              <a:t>1		</a:t>
            </a:r>
            <a:r>
              <a:rPr lang="sk-SK" dirty="0"/>
              <a:t> </a:t>
            </a:r>
            <a:r>
              <a:rPr lang="sk-SK" dirty="0" smtClean="0"/>
              <a:t>        2 </a:t>
            </a:r>
            <a:r>
              <a:rPr lang="sk-SK" dirty="0"/>
              <a:t>+ 3 = </a:t>
            </a:r>
            <a:r>
              <a:rPr lang="sk-SK" dirty="0" smtClean="0"/>
              <a:t>5</a:t>
            </a:r>
          </a:p>
          <a:p>
            <a:pPr marL="68580" indent="0">
              <a:buNone/>
            </a:pPr>
            <a:r>
              <a:rPr lang="sk-SK" sz="2900" dirty="0" smtClean="0"/>
              <a:t>     </a:t>
            </a:r>
            <a:r>
              <a:rPr lang="sk-SK" dirty="0" smtClean="0"/>
              <a:t>1 </a:t>
            </a:r>
            <a:r>
              <a:rPr lang="sk-SK" dirty="0"/>
              <a:t>+ 1 = 2</a:t>
            </a:r>
            <a:r>
              <a:rPr lang="sk-SK" sz="2900" dirty="0" smtClean="0"/>
              <a:t>			3 </a:t>
            </a:r>
            <a:r>
              <a:rPr lang="sk-SK" sz="2900" dirty="0"/>
              <a:t>+ 5 = </a:t>
            </a:r>
          </a:p>
          <a:p>
            <a:pPr marL="68580" indent="0">
              <a:buNone/>
            </a:pPr>
            <a:r>
              <a:rPr lang="sk-SK" dirty="0"/>
              <a:t> </a:t>
            </a:r>
            <a:r>
              <a:rPr lang="sk-SK" dirty="0" smtClean="0"/>
              <a:t>           1 </a:t>
            </a:r>
            <a:r>
              <a:rPr lang="sk-SK" dirty="0"/>
              <a:t>+ 2 = 3 </a:t>
            </a:r>
            <a:r>
              <a:rPr lang="sk-SK" dirty="0" smtClean="0"/>
              <a:t>		</a:t>
            </a:r>
            <a:r>
              <a:rPr lang="sk-SK" sz="2900" dirty="0" smtClean="0"/>
              <a:t>                   5 +       =</a:t>
            </a:r>
          </a:p>
          <a:p>
            <a:pPr marL="68580" indent="0">
              <a:buNone/>
            </a:pPr>
            <a:r>
              <a:rPr lang="sk-SK" dirty="0" smtClean="0"/>
              <a:t>			</a:t>
            </a:r>
            <a:endParaRPr lang="sk-SK" dirty="0"/>
          </a:p>
          <a:p>
            <a:pPr marL="68580" indent="0">
              <a:buNone/>
            </a:pPr>
            <a:r>
              <a:rPr lang="sk-SK" dirty="0"/>
              <a:t>	    	</a:t>
            </a:r>
            <a:r>
              <a:rPr lang="sk-SK" dirty="0" smtClean="0"/>
              <a:t>   </a:t>
            </a:r>
          </a:p>
          <a:p>
            <a:pPr marL="68580" indent="0">
              <a:buNone/>
            </a:pPr>
            <a:endParaRPr lang="sk-SK" dirty="0"/>
          </a:p>
          <a:p>
            <a:pPr marL="68580" indent="0">
              <a:buNone/>
            </a:pPr>
            <a:r>
              <a:rPr lang="sk-SK" sz="3400" dirty="0" smtClean="0"/>
              <a:t>nekonečná postupnosť,  môžeme </a:t>
            </a:r>
            <a:r>
              <a:rPr lang="sk-SK" sz="3400" dirty="0"/>
              <a:t>ju vyjadriť </a:t>
            </a:r>
            <a:r>
              <a:rPr lang="sk-SK" sz="3400" dirty="0" smtClean="0"/>
              <a:t>                	</a:t>
            </a:r>
            <a:r>
              <a:rPr lang="sk-SK" sz="3400" b="1" dirty="0" err="1" smtClean="0"/>
              <a:t>rekurentne</a:t>
            </a:r>
            <a:r>
              <a:rPr lang="sk-SK" sz="3400" b="1" dirty="0" smtClean="0"/>
              <a:t>: </a:t>
            </a:r>
            <a:r>
              <a:rPr lang="sk-SK" sz="3600" b="1" dirty="0" smtClean="0"/>
              <a:t>a</a:t>
            </a:r>
            <a:r>
              <a:rPr lang="sk-SK" sz="3600" b="1" baseline="-25000" dirty="0" smtClean="0"/>
              <a:t>1</a:t>
            </a:r>
            <a:r>
              <a:rPr lang="sk-SK" sz="3600" b="1" dirty="0" smtClean="0"/>
              <a:t>=0; a</a:t>
            </a:r>
            <a:r>
              <a:rPr lang="sk-SK" sz="3600" b="1" baseline="-25000" dirty="0" smtClean="0"/>
              <a:t>2</a:t>
            </a:r>
            <a:r>
              <a:rPr lang="sk-SK" sz="3600" b="1" dirty="0" smtClean="0"/>
              <a:t>=1;</a:t>
            </a:r>
            <a:r>
              <a:rPr lang="sk-SK" sz="3600" b="1" baseline="-25000" dirty="0" smtClean="0"/>
              <a:t> </a:t>
            </a:r>
            <a:r>
              <a:rPr lang="sk-SK" sz="4000" b="1" dirty="0" err="1" smtClean="0"/>
              <a:t>a</a:t>
            </a:r>
            <a:r>
              <a:rPr lang="sk-SK" sz="4000" b="1" baseline="-25000" dirty="0" err="1" smtClean="0"/>
              <a:t>n</a:t>
            </a:r>
            <a:r>
              <a:rPr lang="sk-SK" sz="4000" b="1" baseline="-25000" dirty="0" smtClean="0"/>
              <a:t> </a:t>
            </a:r>
            <a:r>
              <a:rPr lang="sk-SK" sz="4000" b="1" dirty="0"/>
              <a:t>+ a</a:t>
            </a:r>
            <a:r>
              <a:rPr lang="sk-SK" sz="4000" b="1" baseline="-25000" dirty="0"/>
              <a:t>n+1</a:t>
            </a:r>
            <a:r>
              <a:rPr lang="sk-SK" sz="4000" b="1" dirty="0"/>
              <a:t> = a</a:t>
            </a:r>
            <a:r>
              <a:rPr lang="sk-SK" sz="4000" b="1" baseline="-25000" dirty="0"/>
              <a:t>n+2</a:t>
            </a:r>
            <a:endParaRPr lang="sk-SK" sz="4000" dirty="0"/>
          </a:p>
          <a:p>
            <a:endParaRPr lang="sk-SK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893" y="3140968"/>
            <a:ext cx="2047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079" y="3350518"/>
            <a:ext cx="365070" cy="373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na bublina 3"/>
          <p:cNvSpPr/>
          <p:nvPr/>
        </p:nvSpPr>
        <p:spPr>
          <a:xfrm rot="10603276">
            <a:off x="3876654" y="3829075"/>
            <a:ext cx="2858765" cy="538788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4355976" y="393133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doplňte otázniky </a:t>
            </a:r>
            <a:endParaRPr lang="sk-SK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893" y="3461106"/>
            <a:ext cx="2047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165819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5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>
                <a:solidFill>
                  <a:schemeClr val="accent2">
                    <a:lumMod val="75000"/>
                  </a:schemeClr>
                </a:solidFill>
              </a:rPr>
              <a:t>Video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9" name="ShockwaveFlash1" r:id="rId2" imgW="5112933" imgH="2663848"/>
        </mc:Choice>
        <mc:Fallback>
          <p:control name="ShockwaveFlash1" r:id="rId2" imgW="5112933" imgH="2663848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79613" y="2060575"/>
                  <a:ext cx="5113337" cy="2663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110455883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>
                <a:solidFill>
                  <a:schemeClr val="accent2">
                    <a:lumMod val="75000"/>
                  </a:schemeClr>
                </a:solidFill>
              </a:rPr>
              <a:t>Príklady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2339752" y="270892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ln w="1905">
                  <a:solidFill>
                    <a:schemeClr val="accent2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Príklad</a:t>
            </a:r>
            <a:r>
              <a:rPr lang="sk-SK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</a:t>
            </a:r>
            <a:endParaRPr lang="sk-SK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597152" y="4149080"/>
            <a:ext cx="1919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Príklad</a:t>
            </a:r>
            <a:r>
              <a:rPr lang="sk-SK" sz="32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</a:t>
            </a:r>
            <a:r>
              <a:rPr lang="sk-SK" sz="32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sk-SK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5580172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Príklad 1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BlokTextu 4"/>
              <p:cNvSpPr txBox="1"/>
              <p:nvPr/>
            </p:nvSpPr>
            <p:spPr>
              <a:xfrm>
                <a:off x="1115616" y="2348881"/>
                <a:ext cx="6912768" cy="1268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68580" indent="0">
                  <a:buNone/>
                </a:pPr>
                <a:r>
                  <a:rPr lang="sk-SK" sz="2400" dirty="0"/>
                  <a:t>Daná je postupnosť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sk-SK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k-SK" sz="24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sk-SK" sz="2400" i="1">
                        <a:latin typeface="Cambria Math"/>
                      </a:rPr>
                      <m:t>;</m:t>
                    </m:r>
                  </m:oMath>
                </a14:m>
                <a:r>
                  <a:rPr lang="sk-SK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sk-SK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sk-SK" sz="2400" i="1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sk-SK" sz="2400" i="1">
                        <a:latin typeface="Cambria Math"/>
                      </a:rPr>
                      <m:t>; </m:t>
                    </m:r>
                    <m:f>
                      <m:fPr>
                        <m:ctrlPr>
                          <a:rPr lang="sk-SK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sk-SK" sz="24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sk-SK" sz="2400" i="1">
                            <a:latin typeface="Cambria Math"/>
                          </a:rPr>
                          <m:t>27</m:t>
                        </m:r>
                      </m:den>
                    </m:f>
                    <m:r>
                      <a:rPr lang="sk-SK" sz="2400" i="1">
                        <a:latin typeface="Cambria Math"/>
                      </a:rPr>
                      <m:t>; </m:t>
                    </m:r>
                    <m:f>
                      <m:fPr>
                        <m:ctrlPr>
                          <a:rPr lang="sk-SK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sk-SK" sz="24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sk-SK" sz="2400" i="1">
                            <a:latin typeface="Cambria Math"/>
                          </a:rPr>
                          <m:t>81</m:t>
                        </m:r>
                      </m:den>
                    </m:f>
                    <m:r>
                      <a:rPr lang="sk-SK" sz="2400" i="1">
                        <a:latin typeface="Cambria Math"/>
                      </a:rPr>
                      <m:t>; </m:t>
                    </m:r>
                    <m:f>
                      <m:fPr>
                        <m:ctrlPr>
                          <a:rPr lang="sk-SK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sk-SK" sz="24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sk-SK" sz="2400" i="1">
                            <a:latin typeface="Cambria Math"/>
                          </a:rPr>
                          <m:t>243</m:t>
                        </m:r>
                      </m:den>
                    </m:f>
                    <m:r>
                      <a:rPr lang="sk-SK" sz="2400" i="1">
                        <a:latin typeface="Cambria Math"/>
                      </a:rPr>
                      <m:t>; </m:t>
                    </m:r>
                    <m:f>
                      <m:fPr>
                        <m:ctrlPr>
                          <a:rPr lang="sk-SK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sk-SK" sz="2400" i="1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sk-SK" sz="2400" i="1">
                            <a:latin typeface="Cambria Math"/>
                          </a:rPr>
                          <m:t>729</m:t>
                        </m:r>
                      </m:den>
                    </m:f>
                    <m:r>
                      <a:rPr lang="sk-SK" sz="2400" i="1">
                        <a:latin typeface="Cambria Math"/>
                      </a:rPr>
                      <m:t>;… </m:t>
                    </m:r>
                  </m:oMath>
                </a14:m>
                <a:endParaRPr lang="sk-SK" sz="2400" dirty="0"/>
              </a:p>
              <a:p>
                <a:pPr marL="68580" indent="0">
                  <a:buNone/>
                </a:pPr>
                <a:r>
                  <a:rPr lang="sk-SK" sz="2400" dirty="0"/>
                  <a:t>Určte vzorec pre </a:t>
                </a:r>
                <a:r>
                  <a:rPr lang="sk-SK" sz="2400" dirty="0" err="1"/>
                  <a:t>n-tý</a:t>
                </a:r>
                <a:r>
                  <a:rPr lang="sk-SK" sz="2400" dirty="0"/>
                  <a:t> člen.</a:t>
                </a:r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5" name="BlokText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348881"/>
                <a:ext cx="6912768" cy="1268745"/>
              </a:xfrm>
              <a:prstGeom prst="rect">
                <a:avLst/>
              </a:prstGeom>
              <a:blipFill rotWithShape="1">
                <a:blip r:embed="rId2"/>
                <a:stretch>
                  <a:fillRect l="-353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BlokTextu 5"/>
              <p:cNvSpPr txBox="1"/>
              <p:nvPr/>
            </p:nvSpPr>
            <p:spPr>
              <a:xfrm>
                <a:off x="1236152" y="3356992"/>
                <a:ext cx="6912768" cy="1933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68580" indent="0">
                  <a:buNone/>
                </a:pPr>
                <a:r>
                  <a:rPr lang="sk-SK" dirty="0" smtClean="0"/>
                  <a:t>Riešenie:</a:t>
                </a:r>
                <a:endParaRPr lang="sk-SK" dirty="0"/>
              </a:p>
              <a:p>
                <a:pPr marL="68580" indent="0">
                  <a:buNone/>
                </a:pPr>
                <a:r>
                  <a:rPr lang="sk-SK" sz="1400" dirty="0"/>
                  <a:t>Čitateľ</a:t>
                </a:r>
                <a:r>
                  <a:rPr lang="sk-SK" dirty="0"/>
                  <a:t>:      </a:t>
                </a:r>
                <a:r>
                  <a:rPr lang="sk-SK" dirty="0" smtClean="0"/>
                  <a:t>     1</a:t>
                </a:r>
                <a:r>
                  <a:rPr lang="sk-SK" dirty="0"/>
                  <a:t>,       </a:t>
                </a:r>
                <a:r>
                  <a:rPr lang="sk-SK" dirty="0" smtClean="0"/>
                  <a:t>   2</a:t>
                </a:r>
                <a:r>
                  <a:rPr lang="sk-SK" dirty="0"/>
                  <a:t>,       </a:t>
                </a:r>
                <a:r>
                  <a:rPr lang="sk-SK" dirty="0" smtClean="0"/>
                  <a:t>      3</a:t>
                </a:r>
                <a:r>
                  <a:rPr lang="sk-SK" dirty="0"/>
                  <a:t>,         </a:t>
                </a:r>
                <a:r>
                  <a:rPr lang="sk-SK" dirty="0" smtClean="0"/>
                  <a:t>    4,              5</a:t>
                </a:r>
                <a:r>
                  <a:rPr lang="sk-SK" dirty="0"/>
                  <a:t>,   </a:t>
                </a:r>
                <a:r>
                  <a:rPr lang="sk-SK" dirty="0" smtClean="0"/>
                  <a:t>...    n</a:t>
                </a:r>
              </a:p>
              <a:p>
                <a:pPr marL="68580" indent="0">
                  <a:buNone/>
                </a:pPr>
                <a:endParaRPr lang="sk-SK" dirty="0"/>
              </a:p>
              <a:p>
                <a:pPr marL="68580" indent="0">
                  <a:buNone/>
                </a:pPr>
                <a:r>
                  <a:rPr lang="sk-SK" sz="1400" dirty="0"/>
                  <a:t>Menovateľ</a:t>
                </a:r>
                <a:r>
                  <a:rPr lang="sk-SK" sz="1200" dirty="0"/>
                  <a:t>:</a:t>
                </a:r>
                <a:r>
                  <a:rPr lang="sk-SK" dirty="0"/>
                  <a:t> </a:t>
                </a:r>
                <a:r>
                  <a:rPr lang="sk-SK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sk-SK" sz="2000" i="1">
                            <a:latin typeface="Cambria Math"/>
                          </a:rPr>
                          <m:t>3=3</m:t>
                        </m:r>
                      </m:e>
                      <m:sup>
                        <m:r>
                          <a:rPr lang="sk-SK" sz="2000" i="1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sk-SK" sz="2000" i="1"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sk-SK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sk-SK" sz="2000" i="1">
                            <a:latin typeface="Cambria Math"/>
                          </a:rPr>
                          <m:t>9=3</m:t>
                        </m:r>
                      </m:e>
                      <m:sup>
                        <m:r>
                          <a:rPr lang="sk-SK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sk-SK" sz="2000" i="1">
                        <a:latin typeface="Cambria Math"/>
                      </a:rPr>
                      <m:t>,</m:t>
                    </m:r>
                  </m:oMath>
                </a14:m>
                <a:r>
                  <a:rPr lang="sk-SK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sk-SK" sz="2000" i="1">
                            <a:latin typeface="Cambria Math"/>
                          </a:rPr>
                          <m:t>27=3</m:t>
                        </m:r>
                      </m:e>
                      <m:sup>
                        <m:r>
                          <a:rPr lang="sk-SK" sz="20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sk-SK" sz="2000" i="1">
                        <a:latin typeface="Cambria Math"/>
                      </a:rPr>
                      <m:t>,</m:t>
                    </m:r>
                  </m:oMath>
                </a14:m>
                <a:r>
                  <a:rPr lang="sk-SK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sk-SK" sz="2000" i="1">
                            <a:latin typeface="Cambria Math"/>
                          </a:rPr>
                          <m:t>81=3</m:t>
                        </m:r>
                      </m:e>
                      <m:sup>
                        <m:r>
                          <a:rPr lang="sk-SK" sz="2000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sk-SK" sz="2000" i="1">
                        <a:latin typeface="Cambria Math"/>
                      </a:rPr>
                      <m:t>,</m:t>
                    </m:r>
                  </m:oMath>
                </a14:m>
                <a:r>
                  <a:rPr lang="sk-SK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sk-SK" sz="2000" i="1">
                            <a:latin typeface="Cambria Math"/>
                          </a:rPr>
                          <m:t>243=3</m:t>
                        </m:r>
                      </m:e>
                      <m:sup>
                        <m:r>
                          <a:rPr lang="sk-SK" sz="2000" i="1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sk-SK" sz="2000" i="1">
                        <a:latin typeface="Cambria Math"/>
                      </a:rPr>
                      <m:t>,</m:t>
                    </m:r>
                  </m:oMath>
                </a14:m>
                <a:r>
                  <a:rPr lang="sk-SK" sz="2000" dirty="0"/>
                  <a:t>...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sk-SK" sz="2000" b="0" i="1" smtClean="0">
                            <a:latin typeface="Cambria Math"/>
                          </a:rPr>
                          <m:t> </m:t>
                        </m:r>
                        <m:r>
                          <a:rPr lang="sk-SK" sz="2000" i="1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sk-SK" sz="200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sk-SK" sz="2000" dirty="0"/>
              </a:p>
              <a:p>
                <a:pPr marL="68580" indent="0">
                  <a:buNone/>
                </a:pPr>
                <a:endParaRPr lang="sk-SK" sz="1600" dirty="0"/>
              </a:p>
              <a:p>
                <a:pPr marL="68580" indent="0">
                  <a:buNone/>
                </a:pPr>
                <a:r>
                  <a:rPr lang="sk-SK" dirty="0"/>
                  <a:t> 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sk-SK" sz="22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sk-SK" sz="2200" i="1">
                            <a:latin typeface="Cambria Math"/>
                          </a:rPr>
                          <m:t>𝑛</m:t>
                        </m:r>
                        <m:r>
                          <a:rPr lang="sk-SK" sz="2200" i="1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sk-SK" sz="2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k-SK" sz="2200" i="1">
                            <a:latin typeface="Cambria Math"/>
                          </a:rPr>
                        </m:ctrlPr>
                      </m:fPr>
                      <m:num>
                        <m:r>
                          <a:rPr lang="sk-SK" sz="2200" i="1">
                            <a:latin typeface="Cambria Math"/>
                          </a:rPr>
                          <m:t>𝑛</m:t>
                        </m:r>
                      </m:num>
                      <m:den>
                        <m:sSup>
                          <m:sSupPr>
                            <m:ctrlPr>
                              <a:rPr lang="sk-SK" sz="2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k-SK" sz="2200" i="1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sk-SK" sz="22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sk-SK" dirty="0"/>
              </a:p>
            </p:txBody>
          </p:sp>
        </mc:Choice>
        <mc:Fallback xmlns="">
          <p:sp>
            <p:nvSpPr>
              <p:cNvPr id="6" name="BlokTextu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152" y="3356992"/>
                <a:ext cx="6912768" cy="1933799"/>
              </a:xfrm>
              <a:prstGeom prst="rect">
                <a:avLst/>
              </a:prstGeom>
              <a:blipFill rotWithShape="1">
                <a:blip r:embed="rId3"/>
                <a:stretch>
                  <a:fillRect t="-157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Prstenec 6">
            <a:hlinkClick r:id="rId4" action="ppaction://hlinksldjump"/>
          </p:cNvPr>
          <p:cNvSpPr/>
          <p:nvPr/>
        </p:nvSpPr>
        <p:spPr>
          <a:xfrm>
            <a:off x="1677804" y="5332020"/>
            <a:ext cx="914400" cy="914400"/>
          </a:xfrm>
          <a:prstGeom prst="donut">
            <a:avLst/>
          </a:prstGeom>
          <a:solidFill>
            <a:srgbClr val="D8D4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" name="Zaoblený obdĺžnik 2"/>
          <p:cNvSpPr/>
          <p:nvPr/>
        </p:nvSpPr>
        <p:spPr>
          <a:xfrm>
            <a:off x="1211104" y="3428999"/>
            <a:ext cx="6817280" cy="186179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Tlačidlo akcie: Späť alebo Predchádzajúci 7">
            <a:hlinkClick r:id="rId4" action="ppaction://hlinksldjump" highlightClick="1"/>
          </p:cNvPr>
          <p:cNvSpPr/>
          <p:nvPr/>
        </p:nvSpPr>
        <p:spPr>
          <a:xfrm>
            <a:off x="1994000" y="5622965"/>
            <a:ext cx="288000" cy="288000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7159770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Príklad 2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BlokTextu 4"/>
              <p:cNvSpPr txBox="1"/>
              <p:nvPr/>
            </p:nvSpPr>
            <p:spPr>
              <a:xfrm>
                <a:off x="1115616" y="2349698"/>
                <a:ext cx="676875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68580" indent="0">
                  <a:buNone/>
                </a:pPr>
                <a:r>
                  <a:rPr lang="sk-SK" sz="2400" dirty="0"/>
                  <a:t>Daná je postupnosť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sk-SK" sz="2400" i="1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sk-SK" sz="24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sk-SK" sz="240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sSup>
                              <m:sSupPr>
                                <m:ctrlPr>
                                  <a:rPr lang="sk-SK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sk-SK" sz="2400" i="1">
                                    <a:latin typeface="Cambria Math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sk-SK" sz="2400" i="1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</m:e>
                        </m:func>
                      </m:e>
                    </m:d>
                  </m:oMath>
                </a14:m>
                <a:endParaRPr lang="sk-SK" sz="2400" dirty="0"/>
              </a:p>
              <a:p>
                <a:pPr marL="68580" indent="0">
                  <a:buNone/>
                </a:pPr>
                <a:r>
                  <a:rPr lang="sk-SK" sz="2400" dirty="0"/>
                  <a:t>Určte </a:t>
                </a:r>
                <a:r>
                  <a:rPr lang="sk-SK" sz="2400" dirty="0" err="1"/>
                  <a:t>rekurentné</a:t>
                </a:r>
                <a:r>
                  <a:rPr lang="sk-SK" sz="2400" dirty="0"/>
                  <a:t> určenie tejto postupnosti</a:t>
                </a:r>
                <a:r>
                  <a:rPr lang="sk-SK" sz="2400" dirty="0" smtClean="0"/>
                  <a:t>.</a:t>
                </a:r>
                <a:endParaRPr lang="sk-SK" sz="2400" dirty="0"/>
              </a:p>
            </p:txBody>
          </p:sp>
        </mc:Choice>
        <mc:Fallback xmlns="">
          <p:sp>
            <p:nvSpPr>
              <p:cNvPr id="5" name="BlokText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349698"/>
                <a:ext cx="6768752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360" t="-5839" b="-1532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BlokTextu 5"/>
              <p:cNvSpPr txBox="1"/>
              <p:nvPr/>
            </p:nvSpPr>
            <p:spPr>
              <a:xfrm>
                <a:off x="1043608" y="3573016"/>
                <a:ext cx="6984776" cy="1485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68580" indent="0">
                  <a:buNone/>
                </a:pPr>
                <a:r>
                  <a:rPr lang="sk-SK" dirty="0" smtClean="0"/>
                  <a:t>Riešenie:  </a:t>
                </a:r>
              </a:p>
              <a:p>
                <a:pPr marL="6858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sk-SK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sk-SK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sk-SK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k-SK">
                            <a:latin typeface="Cambria Math"/>
                          </a:rPr>
                          <m:t>log</m:t>
                        </m:r>
                      </m:fName>
                      <m:e>
                        <m:sSup>
                          <m:sSupPr>
                            <m:ctrlPr>
                              <a:rPr lang="sk-SK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k-SK" i="1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sk-SK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func>
                  </m:oMath>
                </a14:m>
                <a:r>
                  <a:rPr lang="sk-SK" dirty="0"/>
                  <a:t>             </a:t>
                </a:r>
                <a:r>
                  <a:rPr lang="sk-SK" dirty="0" smtClean="0"/>
                  <a:t>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k-S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sk-SK" i="1">
                                <a:latin typeface="Cambria Math"/>
                              </a:rPr>
                              <m:t>𝑛</m:t>
                            </m:r>
                            <m:r>
                              <a:rPr lang="sk-SK" i="1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sk-S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sk-SK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sk-SK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k-SK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sk-SK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k-SK" i="1">
                                <a:latin typeface="Cambria Math"/>
                              </a:rPr>
                              <m:t>𝑛</m:t>
                            </m:r>
                            <m:r>
                              <a:rPr lang="sk-SK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  <m:r>
                          <a:rPr lang="sk-SK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sk-SK" i="1">
                            <a:latin typeface="Cambria Math"/>
                          </a:rPr>
                          <m:t>𝑙𝑜𝑔</m:t>
                        </m:r>
                        <m:r>
                          <a:rPr lang="sk-SK" i="1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sk-SK" i="1">
                            <a:latin typeface="Cambria Math"/>
                          </a:rPr>
                          <m:t>𝑛</m:t>
                        </m:r>
                        <m:r>
                          <a:rPr lang="sk-SK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sk-SK" i="1">
                            <a:latin typeface="Cambria Math"/>
                            <a:ea typeface="Cambria Math"/>
                          </a:rPr>
                          <m:t>𝑙𝑜𝑔</m:t>
                        </m:r>
                        <m:r>
                          <a:rPr lang="sk-SK" i="1">
                            <a:latin typeface="Cambria Math"/>
                            <a:ea typeface="Cambria Math"/>
                          </a:rPr>
                          <m:t>10</m:t>
                        </m:r>
                      </m:den>
                    </m:f>
                    <m:r>
                      <a:rPr lang="sk-SK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k-SK" i="1">
                            <a:latin typeface="Cambria Math"/>
                          </a:rPr>
                        </m:ctrlPr>
                      </m:fPr>
                      <m:num>
                        <m:r>
                          <a:rPr lang="sk-SK" i="1">
                            <a:latin typeface="Cambria Math"/>
                          </a:rPr>
                          <m:t>𝑛</m:t>
                        </m:r>
                        <m:r>
                          <a:rPr lang="sk-SK" i="1">
                            <a:latin typeface="Cambria Math"/>
                          </a:rPr>
                          <m:t>+1</m:t>
                        </m:r>
                      </m:num>
                      <m:den>
                        <m:r>
                          <a:rPr lang="sk-SK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sk-SK" dirty="0"/>
                  <a:t> </a:t>
                </a:r>
                <a:endParaRPr lang="sk-SK" i="1" dirty="0" smtClean="0">
                  <a:latin typeface="Cambria Math"/>
                </a:endParaRPr>
              </a:p>
              <a:p>
                <a:pPr marL="6858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sk-SK" i="1">
                            <a:latin typeface="Cambria Math"/>
                          </a:rPr>
                          <m:t>𝑛</m:t>
                        </m:r>
                        <m:r>
                          <a:rPr lang="sk-SK" i="1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sk-SK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sk-SK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k-SK">
                            <a:latin typeface="Cambria Math"/>
                          </a:rPr>
                          <m:t>log</m:t>
                        </m:r>
                      </m:fName>
                      <m:e>
                        <m:sSup>
                          <m:sSupPr>
                            <m:ctrlPr>
                              <a:rPr lang="sk-SK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k-SK" i="1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sk-SK" i="1">
                                <a:latin typeface="Cambria Math"/>
                              </a:rPr>
                              <m:t>𝑛</m:t>
                            </m:r>
                            <m:r>
                              <a:rPr lang="sk-SK" i="1">
                                <a:latin typeface="Cambria Math"/>
                              </a:rPr>
                              <m:t>+1</m:t>
                            </m:r>
                          </m:sup>
                        </m:sSup>
                        <m:r>
                          <a:rPr lang="sk-SK" i="1">
                            <a:latin typeface="Cambria Math"/>
                          </a:rPr>
                          <m:t>  </m:t>
                        </m:r>
                      </m:e>
                    </m:func>
                    <m:r>
                      <a:rPr lang="sk-SK" i="1">
                        <a:latin typeface="Cambria Math"/>
                      </a:rPr>
                      <m:t> </m:t>
                    </m:r>
                  </m:oMath>
                </a14:m>
                <a:r>
                  <a:rPr lang="sk-SK" dirty="0"/>
                  <a:t>	   </a:t>
                </a:r>
              </a:p>
              <a:p>
                <a:pPr marL="68580" indent="0">
                  <a:buNone/>
                </a:pPr>
                <a:r>
                  <a:rPr lang="sk-SK" dirty="0"/>
                  <a:t>  			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sk-SK" i="1">
                            <a:latin typeface="Cambria Math"/>
                          </a:rPr>
                          <m:t>𝑛</m:t>
                        </m:r>
                        <m:r>
                          <a:rPr lang="sk-SK" i="1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sk-SK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k-SK" i="1">
                            <a:latin typeface="Cambria Math"/>
                          </a:rPr>
                        </m:ctrlPr>
                      </m:fPr>
                      <m:num>
                        <m:r>
                          <a:rPr lang="sk-SK" i="1">
                            <a:latin typeface="Cambria Math"/>
                          </a:rPr>
                          <m:t>𝑛</m:t>
                        </m:r>
                        <m:r>
                          <a:rPr lang="sk-SK" i="1">
                            <a:latin typeface="Cambria Math"/>
                          </a:rPr>
                          <m:t>+1</m:t>
                        </m:r>
                      </m:num>
                      <m:den>
                        <m:r>
                          <a:rPr lang="sk-SK" i="1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sk-SK" i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sk-SK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sk-SK" i="1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sk-SK" i="1">
                        <a:latin typeface="Cambria Math"/>
                        <a:ea typeface="Cambria Math"/>
                      </a:rPr>
                      <m:t>;  </m:t>
                    </m:r>
                    <m:sSub>
                      <m:sSubPr>
                        <m:ctrlPr>
                          <a:rPr lang="sk-SK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sk-SK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sk-SK" i="1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endParaRPr lang="sk-SK" dirty="0"/>
              </a:p>
            </p:txBody>
          </p:sp>
        </mc:Choice>
        <mc:Fallback xmlns="">
          <p:sp>
            <p:nvSpPr>
              <p:cNvPr id="6" name="BlokTextu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573016"/>
                <a:ext cx="6984776" cy="1485791"/>
              </a:xfrm>
              <a:prstGeom prst="rect">
                <a:avLst/>
              </a:prstGeom>
              <a:blipFill rotWithShape="1">
                <a:blip r:embed="rId3"/>
                <a:stretch>
                  <a:fillRect t="-204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lačidlo akcie: Späť alebo Predchádzajúci 7">
            <a:hlinkClick r:id="rId4" action="ppaction://hlinksldjump" highlightClick="1"/>
          </p:cNvPr>
          <p:cNvSpPr/>
          <p:nvPr/>
        </p:nvSpPr>
        <p:spPr>
          <a:xfrm>
            <a:off x="1994000" y="5622965"/>
            <a:ext cx="288000" cy="288000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0138196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44008" y="4869160"/>
            <a:ext cx="3528393" cy="1103112"/>
          </a:xfrm>
        </p:spPr>
        <p:txBody>
          <a:bodyPr>
            <a:normAutofit/>
          </a:bodyPr>
          <a:lstStyle/>
          <a:p>
            <a:pPr algn="ctr"/>
            <a:r>
              <a:rPr lang="sk-SK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Ďakujem za pozornosť</a:t>
            </a:r>
            <a:endParaRPr lang="sk-SK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Picture 5" descr="Ciselne Hlavolam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21373">
            <a:off x="2275212" y="2817028"/>
            <a:ext cx="2754779" cy="207502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stenec 3"/>
          <p:cNvSpPr/>
          <p:nvPr/>
        </p:nvSpPr>
        <p:spPr>
          <a:xfrm>
            <a:off x="8255654" y="5494431"/>
            <a:ext cx="914400" cy="914400"/>
          </a:xfrm>
          <a:prstGeom prst="donut">
            <a:avLst/>
          </a:prstGeom>
          <a:solidFill>
            <a:srgbClr val="D8D4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5" name="BlokTextu 4">
            <a:hlinkClick r:id="" action="ppaction://hlinkshowjump?jump=endshow"/>
          </p:cNvPr>
          <p:cNvSpPr txBox="1"/>
          <p:nvPr/>
        </p:nvSpPr>
        <p:spPr>
          <a:xfrm>
            <a:off x="8255654" y="5768917"/>
            <a:ext cx="1008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Koniec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25287316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Postupnosť</a:t>
            </a:r>
            <a:endParaRPr lang="sk-SK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1600" y="1772816"/>
            <a:ext cx="6777317" cy="35089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b="1" dirty="0"/>
              <a:t>e</a:t>
            </a:r>
            <a:r>
              <a:rPr lang="sk-SK" b="1" dirty="0" smtClean="0"/>
              <a:t>lementárne poznatky v starom Egypte, Babylone, Číne a antickom Grécku (Euklides, Archimedes)</a:t>
            </a:r>
          </a:p>
          <a:p>
            <a:pPr>
              <a:buFont typeface="Wingdings" panose="05000000000000000000" pitchFamily="2" charset="2"/>
              <a:buChar char="q"/>
            </a:pPr>
            <a:endParaRPr lang="sk-SK" b="1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b="1" dirty="0" smtClean="0"/>
              <a:t> rozvoj súčasnej teórie od 17. storočia</a:t>
            </a:r>
          </a:p>
          <a:p>
            <a:pPr marL="68580" indent="0">
              <a:buNone/>
            </a:pPr>
            <a:r>
              <a:rPr lang="sk-SK" b="1" dirty="0" smtClean="0"/>
              <a:t>    (</a:t>
            </a:r>
            <a:r>
              <a:rPr lang="sk-SK" b="1" dirty="0" err="1" smtClean="0"/>
              <a:t>L.A.Cauchy</a:t>
            </a:r>
            <a:r>
              <a:rPr lang="sk-SK" b="1" dirty="0" smtClean="0"/>
              <a:t>–podrobné úvahy o limitách)</a:t>
            </a:r>
          </a:p>
          <a:p>
            <a:pPr marL="68580" indent="0">
              <a:buNone/>
            </a:pPr>
            <a:endParaRPr lang="sk-SK" b="1" dirty="0" smtClean="0"/>
          </a:p>
        </p:txBody>
      </p:sp>
    </p:spTree>
    <p:extLst>
      <p:ext uri="{BB962C8B-B14F-4D97-AF65-F5344CB8AC3E}">
        <p14:creationId xmlns:p14="http://schemas.microsoft.com/office/powerpoint/2010/main" val="1591681251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673144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accent2">
                    <a:lumMod val="75000"/>
                  </a:schemeClr>
                </a:solidFill>
              </a:rPr>
              <a:t>Definícia postupnosti</a:t>
            </a:r>
            <a:endParaRPr lang="sk-SK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1556792"/>
                <a:ext cx="6777317" cy="4275837"/>
              </a:xfrm>
            </p:spPr>
            <p:txBody>
              <a:bodyPr/>
              <a:lstStyle/>
              <a:p>
                <a:r>
                  <a:rPr lang="sk-SK" b="1" dirty="0" smtClean="0"/>
                  <a:t>funkcia definovaná na množine všetkých prirodzených čísel N = {1,2,3,...,n,...}</a:t>
                </a:r>
              </a:p>
              <a:p>
                <a:pPr marL="68580" indent="0">
                  <a:buNone/>
                </a:pPr>
                <a:r>
                  <a:rPr lang="sk-SK" b="1" dirty="0" smtClean="0"/>
                  <a:t>   alebo jej podmnožine typu {1,2,3,....k}</a:t>
                </a:r>
              </a:p>
              <a:p>
                <a:pPr marL="68580" indent="0">
                  <a:buNone/>
                </a:pPr>
                <a:endParaRPr lang="sk-SK" b="1" dirty="0" smtClean="0"/>
              </a:p>
              <a:p>
                <a:r>
                  <a:rPr lang="sk-SK" dirty="0" smtClean="0"/>
                  <a:t>D(f) =  N            nekonečná postupnosť</a:t>
                </a:r>
              </a:p>
              <a:p>
                <a:r>
                  <a:rPr lang="sk-SK" dirty="0"/>
                  <a:t>D(f) </a:t>
                </a:r>
                <a14:m>
                  <m:oMath xmlns:m="http://schemas.openxmlformats.org/officeDocument/2006/math">
                    <m:r>
                      <a:rPr lang="sk-SK" i="1" smtClean="0">
                        <a:latin typeface="Cambria Math"/>
                        <a:ea typeface="Cambria Math"/>
                      </a:rPr>
                      <m:t>⊂</m:t>
                    </m:r>
                  </m:oMath>
                </a14:m>
                <a:r>
                  <a:rPr lang="sk-SK" dirty="0" smtClean="0"/>
                  <a:t>  </a:t>
                </a:r>
                <a:r>
                  <a:rPr lang="sk-SK" dirty="0"/>
                  <a:t>N          </a:t>
                </a:r>
                <a:r>
                  <a:rPr lang="sk-SK" dirty="0" smtClean="0"/>
                  <a:t>konečná </a:t>
                </a:r>
                <a:r>
                  <a:rPr lang="sk-SK" dirty="0"/>
                  <a:t>postupnosť</a:t>
                </a:r>
              </a:p>
              <a:p>
                <a:pPr marL="68580" indent="0">
                  <a:buNone/>
                </a:pPr>
                <a:endParaRPr lang="sk-SK" dirty="0"/>
              </a:p>
              <a:p>
                <a:pPr marL="68580" indent="0">
                  <a:buNone/>
                </a:pPr>
                <a:r>
                  <a:rPr lang="sk-SK" dirty="0" smtClean="0"/>
                  <a:t>Hodnoty funkcie, ktorá je postupnosťou – </a:t>
                </a:r>
              </a:p>
              <a:p>
                <a:pPr marL="68580" indent="0">
                  <a:buNone/>
                </a:pPr>
                <a:r>
                  <a:rPr lang="sk-SK" dirty="0"/>
                  <a:t>	</a:t>
                </a:r>
                <a:r>
                  <a:rPr lang="sk-SK" dirty="0" smtClean="0"/>
                  <a:t>	</a:t>
                </a:r>
                <a:r>
                  <a:rPr lang="sk-SK" b="1" dirty="0" smtClean="0"/>
                  <a:t>členy postupnosti</a:t>
                </a:r>
                <a:endParaRPr lang="sk-SK" b="1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1556792"/>
                <a:ext cx="6777317" cy="4275837"/>
              </a:xfrm>
              <a:blipFill rotWithShape="1">
                <a:blip r:embed="rId3"/>
                <a:stretch>
                  <a:fillRect l="-360" t="-1140" r="-27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Šípka doprava 5"/>
          <p:cNvSpPr/>
          <p:nvPr/>
        </p:nvSpPr>
        <p:spPr>
          <a:xfrm>
            <a:off x="2852905" y="3460812"/>
            <a:ext cx="57606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Šípka doprava 6"/>
          <p:cNvSpPr/>
          <p:nvPr/>
        </p:nvSpPr>
        <p:spPr>
          <a:xfrm>
            <a:off x="2854577" y="3861048"/>
            <a:ext cx="57606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34808855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600" b="1" dirty="0">
                <a:solidFill>
                  <a:schemeClr val="accent2">
                    <a:lumMod val="75000"/>
                  </a:schemeClr>
                </a:solidFill>
              </a:rPr>
              <a:t>Členy postupnosti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492" y="1700808"/>
            <a:ext cx="7200916" cy="4131821"/>
          </a:xfrm>
        </p:spPr>
        <p:txBody>
          <a:bodyPr/>
          <a:lstStyle/>
          <a:p>
            <a:pPr marL="68580" indent="0">
              <a:buNone/>
            </a:pPr>
            <a:endParaRPr lang="sk-SK" dirty="0" smtClean="0"/>
          </a:p>
          <a:p>
            <a:pPr marL="68580" indent="0">
              <a:buNone/>
            </a:pPr>
            <a:r>
              <a:rPr lang="sk-SK" dirty="0" smtClean="0"/>
              <a:t>Doplňte do tabuľky chýbajúce čísla</a:t>
            </a:r>
          </a:p>
          <a:p>
            <a:pPr marL="68580" indent="0"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230987"/>
              </p:ext>
            </p:extLst>
          </p:nvPr>
        </p:nvGraphicFramePr>
        <p:xfrm>
          <a:off x="1331640" y="2996952"/>
          <a:ext cx="6696744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875293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rgbClr val="1D3641"/>
                          </a:solidFill>
                        </a:rPr>
                        <a:t>n</a:t>
                      </a:r>
                      <a:endParaRPr lang="sk-SK" dirty="0">
                        <a:solidFill>
                          <a:srgbClr val="1D364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8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800" b="1" kern="1200" dirty="0" smtClean="0">
                          <a:solidFill>
                            <a:srgbClr val="1D3641"/>
                          </a:solidFill>
                          <a:latin typeface="+mn-lt"/>
                          <a:ea typeface="+mn-ea"/>
                          <a:cs typeface="+mn-cs"/>
                        </a:rPr>
                        <a:t>n!</a:t>
                      </a:r>
                      <a:endParaRPr lang="sk-SK" sz="1800" b="1" kern="1200" dirty="0">
                        <a:solidFill>
                          <a:srgbClr val="1D364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Vývojový diagram: magnetický disk 4"/>
          <p:cNvSpPr/>
          <p:nvPr/>
        </p:nvSpPr>
        <p:spPr>
          <a:xfrm>
            <a:off x="5752544" y="4460119"/>
            <a:ext cx="648072" cy="910110"/>
          </a:xfrm>
          <a:prstGeom prst="flowChartMagneticDisk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/>
              <a:t>R</a:t>
            </a:r>
            <a:endParaRPr lang="sk-SK" sz="3600" dirty="0"/>
          </a:p>
        </p:txBody>
      </p:sp>
      <p:sp>
        <p:nvSpPr>
          <p:cNvPr id="8" name="BlokTextu 7"/>
          <p:cNvSpPr txBox="1"/>
          <p:nvPr/>
        </p:nvSpPr>
        <p:spPr>
          <a:xfrm>
            <a:off x="3357528" y="3726324"/>
            <a:ext cx="4670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    6                 120     720    5 040     40 320  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833792812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600" b="1" dirty="0">
                <a:solidFill>
                  <a:schemeClr val="accent2">
                    <a:lumMod val="75000"/>
                  </a:schemeClr>
                </a:solidFill>
              </a:rPr>
              <a:t>Členy postupnosti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1700808"/>
                <a:ext cx="7056900" cy="4131821"/>
              </a:xfrm>
            </p:spPr>
            <p:txBody>
              <a:bodyPr>
                <a:normAutofit/>
              </a:bodyPr>
              <a:lstStyle/>
              <a:p>
                <a:pPr marL="68580" indent="0">
                  <a:buNone/>
                </a:pPr>
                <a:endParaRPr lang="sk-SK" dirty="0" smtClean="0"/>
              </a:p>
              <a:p>
                <a:pPr marL="68580" indent="0">
                  <a:buNone/>
                </a:pPr>
                <a:endParaRPr lang="sk-SK" dirty="0" smtClean="0"/>
              </a:p>
              <a:p>
                <a:pPr marL="68580" indent="0">
                  <a:buNone/>
                </a:pPr>
                <a:r>
                  <a:rPr lang="sk-SK" dirty="0" smtClean="0"/>
                  <a:t>Funkčnú hodnotu postupnosti </a:t>
                </a:r>
                <a:r>
                  <a:rPr lang="sk-SK" b="1" dirty="0" smtClean="0"/>
                  <a:t>a</a:t>
                </a:r>
                <a:r>
                  <a:rPr lang="sk-SK" dirty="0" smtClean="0"/>
                  <a:t> priradenú číslu  </a:t>
                </a:r>
                <a:r>
                  <a:rPr lang="sk-SK" sz="28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 ∈ N  </a:t>
                </a:r>
                <a:r>
                  <a:rPr lang="sk-SK" dirty="0" smtClean="0"/>
                  <a:t>označujeme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k-SK" sz="2800" b="1" i="1" smtClean="0"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sk-SK" sz="2800" b="1" i="1" smtClean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sk-SK" sz="3200" dirty="0" smtClean="0"/>
                  <a:t> </a:t>
                </a:r>
                <a:r>
                  <a:rPr lang="sk-SK" dirty="0"/>
                  <a:t>a nazývame</a:t>
                </a:r>
                <a:r>
                  <a:rPr lang="sk-SK" sz="3200" dirty="0" smtClean="0"/>
                  <a:t> </a:t>
                </a:r>
              </a:p>
              <a:p>
                <a:pPr marL="68580" indent="0">
                  <a:buNone/>
                </a:pPr>
                <a:r>
                  <a:rPr lang="sk-SK" sz="3200" dirty="0"/>
                  <a:t>	</a:t>
                </a:r>
                <a:r>
                  <a:rPr lang="sk-SK" sz="3200" dirty="0" smtClean="0"/>
                  <a:t>	 </a:t>
                </a:r>
                <a:r>
                  <a:rPr lang="sk-SK" b="1" dirty="0" err="1" smtClean="0"/>
                  <a:t>n-tý</a:t>
                </a:r>
                <a:r>
                  <a:rPr lang="sk-SK" b="1" dirty="0" smtClean="0"/>
                  <a:t> </a:t>
                </a:r>
                <a:r>
                  <a:rPr lang="sk-SK" b="1" dirty="0"/>
                  <a:t>člen postupnosti </a:t>
                </a:r>
              </a:p>
              <a:p>
                <a:pPr marL="68580" indent="0">
                  <a:buNone/>
                </a:pPr>
                <a:endParaRPr lang="sk-SK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1700808"/>
                <a:ext cx="7056900" cy="4131821"/>
              </a:xfrm>
              <a:blipFill rotWithShape="1">
                <a:blip r:embed="rId2"/>
                <a:stretch>
                  <a:fillRect l="-34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3784486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2268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 smtClean="0">
                <a:solidFill>
                  <a:schemeClr val="accent2">
                    <a:lumMod val="75000"/>
                  </a:schemeClr>
                </a:solidFill>
              </a:rPr>
              <a:t>Určenie </a:t>
            </a:r>
            <a:r>
              <a:rPr lang="sk-SK" sz="3200" b="1" dirty="0">
                <a:solidFill>
                  <a:schemeClr val="accent2">
                    <a:lumMod val="75000"/>
                  </a:schemeClr>
                </a:solidFill>
              </a:rPr>
              <a:t>postupnosti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1334544" y="1700808"/>
            <a:ext cx="6777038" cy="4203700"/>
          </a:xfrm>
        </p:spPr>
        <p:txBody>
          <a:bodyPr/>
          <a:lstStyle/>
          <a:p>
            <a:endParaRPr lang="sk-SK" dirty="0" smtClean="0"/>
          </a:p>
          <a:p>
            <a:pPr marL="68580" indent="0">
              <a:buNone/>
            </a:pPr>
            <a:endParaRPr lang="sk-SK" dirty="0"/>
          </a:p>
        </p:txBody>
      </p:sp>
      <p:sp>
        <p:nvSpPr>
          <p:cNvPr id="5" name="Zaoblený obdĺžnik 4">
            <a:hlinkClick r:id="rId2" action="ppaction://hlinksldjump"/>
          </p:cNvPr>
          <p:cNvSpPr/>
          <p:nvPr/>
        </p:nvSpPr>
        <p:spPr>
          <a:xfrm>
            <a:off x="1691680" y="1700808"/>
            <a:ext cx="2160240" cy="93610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solidFill>
                  <a:schemeClr val="tx1"/>
                </a:solidFill>
              </a:rPr>
              <a:t>v</a:t>
            </a:r>
            <a:r>
              <a:rPr lang="sk-SK" sz="1600" b="1" dirty="0" smtClean="0">
                <a:solidFill>
                  <a:schemeClr val="tx1"/>
                </a:solidFill>
              </a:rPr>
              <a:t>ypísaním členov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6" name="Zaoblený obdĺžnik 5">
            <a:hlinkClick r:id="rId3" action="ppaction://hlinksldjump"/>
          </p:cNvPr>
          <p:cNvSpPr/>
          <p:nvPr/>
        </p:nvSpPr>
        <p:spPr>
          <a:xfrm>
            <a:off x="5364088" y="1700808"/>
            <a:ext cx="1728192" cy="93610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chemeClr val="tx1"/>
                </a:solidFill>
              </a:rPr>
              <a:t>tabuľkou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7" name="Zaoblený obdĺžnik 6">
            <a:hlinkClick r:id="rId4" action="ppaction://hlinksldjump"/>
          </p:cNvPr>
          <p:cNvSpPr/>
          <p:nvPr/>
        </p:nvSpPr>
        <p:spPr>
          <a:xfrm>
            <a:off x="3275856" y="2924944"/>
            <a:ext cx="2615557" cy="93610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>
                <a:solidFill>
                  <a:schemeClr val="tx1"/>
                </a:solidFill>
              </a:rPr>
              <a:t>v</a:t>
            </a:r>
            <a:r>
              <a:rPr lang="sk-SK" sz="1600" b="1" dirty="0" smtClean="0">
                <a:solidFill>
                  <a:schemeClr val="tx1"/>
                </a:solidFill>
              </a:rPr>
              <a:t>zorcom pre </a:t>
            </a:r>
            <a:r>
              <a:rPr lang="sk-SK" sz="1600" b="1" dirty="0" err="1" smtClean="0">
                <a:solidFill>
                  <a:schemeClr val="tx1"/>
                </a:solidFill>
              </a:rPr>
              <a:t>n-tý</a:t>
            </a:r>
            <a:r>
              <a:rPr lang="sk-SK" sz="1600" b="1" dirty="0" smtClean="0">
                <a:solidFill>
                  <a:schemeClr val="tx1"/>
                </a:solidFill>
              </a:rPr>
              <a:t> člen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8" name="Zaoblený obdĺžnik 7">
            <a:hlinkClick r:id="rId5" action="ppaction://hlinksldjump"/>
          </p:cNvPr>
          <p:cNvSpPr/>
          <p:nvPr/>
        </p:nvSpPr>
        <p:spPr>
          <a:xfrm>
            <a:off x="1690014" y="4110551"/>
            <a:ext cx="1728192" cy="93610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err="1" smtClean="0">
                <a:solidFill>
                  <a:schemeClr val="tx1"/>
                </a:solidFill>
              </a:rPr>
              <a:t>rekurentne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9" name="Zaoblený obdĺžnik 8">
            <a:hlinkClick r:id="rId6" action="ppaction://hlinksldjump"/>
          </p:cNvPr>
          <p:cNvSpPr/>
          <p:nvPr/>
        </p:nvSpPr>
        <p:spPr>
          <a:xfrm>
            <a:off x="5360818" y="4077072"/>
            <a:ext cx="1728192" cy="93610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chemeClr val="tx1"/>
                </a:solidFill>
              </a:rPr>
              <a:t>grafom</a:t>
            </a:r>
            <a:endParaRPr lang="sk-SK" sz="1600" dirty="0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75740003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648072"/>
          </a:xfrm>
        </p:spPr>
        <p:txBody>
          <a:bodyPr>
            <a:normAutofit/>
          </a:bodyPr>
          <a:lstStyle/>
          <a:p>
            <a:r>
              <a:rPr lang="sk-SK" altLang="sk-SK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vypísaním </a:t>
            </a:r>
            <a:r>
              <a:rPr lang="sk-SK" altLang="sk-SK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členov </a:t>
            </a:r>
            <a:endParaRPr lang="sk-SK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616" y="1772816"/>
            <a:ext cx="6777317" cy="4275837"/>
          </a:xfrm>
        </p:spPr>
        <p:txBody>
          <a:bodyPr/>
          <a:lstStyle/>
          <a:p>
            <a:pPr marL="68580" indent="0">
              <a:buNone/>
            </a:pPr>
            <a:r>
              <a:rPr lang="sk-SK" altLang="sk-SK" sz="2800" dirty="0" smtClean="0">
                <a:solidFill>
                  <a:srgbClr val="1D3641"/>
                </a:solidFill>
              </a:rPr>
              <a:t>napr.: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altLang="sk-SK" sz="2800" dirty="0" smtClean="0">
                <a:solidFill>
                  <a:srgbClr val="1D3641"/>
                </a:solidFill>
              </a:rPr>
              <a:t>1,	 3,    5,    7,    9  </a:t>
            </a:r>
            <a:r>
              <a:rPr lang="sk-SK" alt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</a:t>
            </a:r>
            <a:r>
              <a:rPr lang="sk-SK" alt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alebo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alt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</a:t>
            </a:r>
            <a:r>
              <a:rPr lang="sk-SK" altLang="sk-SK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sk-SK" alt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=1</a:t>
            </a:r>
            <a:r>
              <a:rPr lang="sk-SK" alt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k-SK" alt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a</a:t>
            </a:r>
            <a:r>
              <a:rPr lang="sk-SK" altLang="sk-SK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sk-SK" alt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3, </a:t>
            </a:r>
            <a:r>
              <a:rPr lang="sk-SK" alt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a</a:t>
            </a:r>
            <a:r>
              <a:rPr lang="sk-SK" altLang="sk-SK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sk-SK" alt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5, </a:t>
            </a:r>
            <a:r>
              <a:rPr lang="sk-SK" alt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a</a:t>
            </a:r>
            <a:r>
              <a:rPr lang="sk-SK" altLang="sk-SK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sk-SK" alt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sk-SK" alt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7,   a</a:t>
            </a:r>
            <a:r>
              <a:rPr lang="sk-SK" altLang="sk-SK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sk-SK" alt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9</a:t>
            </a:r>
            <a:endParaRPr lang="sk-SK" alt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alt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8580" indent="0">
              <a:buNone/>
            </a:pPr>
            <a:r>
              <a:rPr lang="sk-SK" altLang="sk-SK" sz="2800" dirty="0">
                <a:solidFill>
                  <a:srgbClr val="1D3641"/>
                </a:solidFill>
              </a:rPr>
              <a:t>napr</a:t>
            </a:r>
            <a:r>
              <a:rPr lang="sk-SK" altLang="sk-SK" sz="2800" dirty="0" smtClean="0">
                <a:solidFill>
                  <a:srgbClr val="1D3641"/>
                </a:solidFill>
              </a:rPr>
              <a:t>.: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altLang="sk-SK" sz="2800" dirty="0" smtClean="0">
                <a:solidFill>
                  <a:srgbClr val="1D3641"/>
                </a:solidFill>
              </a:rPr>
              <a:t>-1,  2,   -3,   4,   -5</a:t>
            </a:r>
            <a:endParaRPr lang="sk-SK" altLang="sk-SK" sz="2800" dirty="0">
              <a:solidFill>
                <a:srgbClr val="1D364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dirty="0" smtClean="0"/>
          </a:p>
          <a:p>
            <a:pPr marL="1892808" lvl="8" indent="0">
              <a:buNone/>
            </a:pPr>
            <a:endParaRPr lang="sk-SK" sz="2800" baseline="30000" dirty="0">
              <a:latin typeface="Cambria Math"/>
              <a:ea typeface="Cambria Math"/>
            </a:endParaRPr>
          </a:p>
          <a:p>
            <a:pPr marL="1892808" lvl="8" indent="0">
              <a:buNone/>
            </a:pPr>
            <a:endParaRPr lang="sk-SK" sz="2800" baseline="30000" dirty="0"/>
          </a:p>
        </p:txBody>
      </p:sp>
      <p:sp>
        <p:nvSpPr>
          <p:cNvPr id="6" name="Tlačidlo akcie: Domov 5">
            <a:hlinkClick r:id="rId2" action="ppaction://hlinksldjump" highlightClick="1"/>
          </p:cNvPr>
          <p:cNvSpPr/>
          <p:nvPr/>
        </p:nvSpPr>
        <p:spPr>
          <a:xfrm>
            <a:off x="4499992" y="4725144"/>
            <a:ext cx="792088" cy="648072"/>
          </a:xfrm>
          <a:prstGeom prst="actionButtonHom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Prstenec 4">
            <a:hlinkClick r:id="rId2" action="ppaction://hlinksldjump"/>
          </p:cNvPr>
          <p:cNvSpPr/>
          <p:nvPr/>
        </p:nvSpPr>
        <p:spPr>
          <a:xfrm>
            <a:off x="1677804" y="5320584"/>
            <a:ext cx="914400" cy="914400"/>
          </a:xfrm>
          <a:prstGeom prst="donut">
            <a:avLst/>
          </a:prstGeom>
          <a:solidFill>
            <a:srgbClr val="D8D4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345990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25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648072"/>
          </a:xfrm>
        </p:spPr>
        <p:txBody>
          <a:bodyPr>
            <a:normAutofit/>
          </a:bodyPr>
          <a:lstStyle/>
          <a:p>
            <a:r>
              <a:rPr lang="sk-SK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tabuľkou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616" y="1772816"/>
            <a:ext cx="6777317" cy="4275837"/>
          </a:xfrm>
        </p:spPr>
        <p:txBody>
          <a:bodyPr/>
          <a:lstStyle/>
          <a:p>
            <a:pPr marL="68580" indent="0">
              <a:buNone/>
            </a:pPr>
            <a:r>
              <a:rPr lang="sk-SK" b="1" dirty="0"/>
              <a:t>n</a:t>
            </a:r>
            <a:r>
              <a:rPr lang="sk-SK" b="1" dirty="0" smtClean="0"/>
              <a:t>apr.:</a:t>
            </a:r>
            <a:endParaRPr lang="sk-SK" b="1" dirty="0"/>
          </a:p>
          <a:p>
            <a:pPr>
              <a:buFont typeface="Wingdings" panose="05000000000000000000" pitchFamily="2" charset="2"/>
              <a:buChar char="Ø"/>
            </a:pPr>
            <a:endParaRPr lang="sk-SK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b="1" dirty="0"/>
          </a:p>
          <a:p>
            <a:pPr marL="68580" indent="0">
              <a:buNone/>
            </a:pPr>
            <a:r>
              <a:rPr lang="sk-SK" b="1" dirty="0"/>
              <a:t>n</a:t>
            </a:r>
            <a:r>
              <a:rPr lang="sk-SK" b="1" dirty="0" smtClean="0"/>
              <a:t>apr.:</a:t>
            </a:r>
          </a:p>
          <a:p>
            <a:pPr marL="1892808" lvl="8" indent="0">
              <a:buNone/>
            </a:pPr>
            <a:endParaRPr lang="sk-SK" sz="2800" baseline="30000" dirty="0">
              <a:latin typeface="Cambria Math"/>
              <a:ea typeface="Cambria Math"/>
            </a:endParaRPr>
          </a:p>
          <a:p>
            <a:pPr marL="1892808" lvl="8" indent="0">
              <a:buNone/>
            </a:pPr>
            <a:endParaRPr lang="sk-SK" sz="2800" baseline="30000" dirty="0"/>
          </a:p>
        </p:txBody>
      </p:sp>
      <p:graphicFrame>
        <p:nvGraphicFramePr>
          <p:cNvPr id="5" name="Group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9720441"/>
              </p:ext>
            </p:extLst>
          </p:nvPr>
        </p:nvGraphicFramePr>
        <p:xfrm>
          <a:off x="2267744" y="1844824"/>
          <a:ext cx="4932000" cy="79227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152000"/>
                <a:gridCol w="756000"/>
                <a:gridCol w="756000"/>
                <a:gridCol w="756000"/>
                <a:gridCol w="756000"/>
                <a:gridCol w="756000"/>
              </a:tblGrid>
              <a:tr h="3960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sk-SK" alt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9" marB="4566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sk-SK" alt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9" marB="4566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sk-SK" alt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9" marB="4566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sk-SK" alt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9" marB="4566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sk-SK" alt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9" marB="4566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69" marB="45669" horzOverflow="overflow"/>
                </a:tc>
              </a:tr>
              <a:tr h="3960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altLang="sk-SK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sk-SK" altLang="sk-SK" sz="20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sk-SK" alt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=2n-1</a:t>
                      </a:r>
                      <a:endParaRPr lang="sk-SK" sz="2000" b="1" dirty="0" smtClean="0">
                        <a:solidFill>
                          <a:srgbClr val="1D3641"/>
                        </a:solidFill>
                      </a:endParaRPr>
                    </a:p>
                  </a:txBody>
                  <a:tcPr marT="45669" marB="4566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sk-SK" alt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9" marB="4566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sk-SK" alt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9" marB="4566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sk-SK" alt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9" marB="45669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sk-SK" alt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9" marB="4566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669" marB="45669" horzOverflow="overflow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uľ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118370"/>
                  </p:ext>
                </p:extLst>
              </p:nvPr>
            </p:nvGraphicFramePr>
            <p:xfrm>
              <a:off x="2267744" y="3284984"/>
              <a:ext cx="4976000" cy="972566"/>
            </p:xfrm>
            <a:graphic>
              <a:graphicData uri="http://schemas.openxmlformats.org/drawingml/2006/table">
                <a:tbl>
                  <a:tblPr firstRow="1" bandRow="1">
                    <a:tableStyleId>{284E427A-3D55-4303-BF80-6455036E1DE7}</a:tableStyleId>
                  </a:tblPr>
                  <a:tblGrid>
                    <a:gridCol w="1152128"/>
                    <a:gridCol w="691872"/>
                    <a:gridCol w="756000"/>
                    <a:gridCol w="792000"/>
                    <a:gridCol w="792000"/>
                    <a:gridCol w="792000"/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/>
                            <a:t>n</a:t>
                          </a:r>
                          <a:endParaRPr lang="sk-SK" dirty="0">
                            <a:solidFill>
                              <a:srgbClr val="1D364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/>
                            <a:t>1</a:t>
                          </a:r>
                          <a:endParaRPr lang="sk-SK" dirty="0">
                            <a:solidFill>
                              <a:srgbClr val="1D364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/>
                            <a:t>2</a:t>
                          </a:r>
                          <a:endParaRPr lang="sk-SK" dirty="0">
                            <a:solidFill>
                              <a:srgbClr val="1D364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/>
                            <a:t>3</a:t>
                          </a:r>
                          <a:endParaRPr lang="sk-SK" dirty="0">
                            <a:solidFill>
                              <a:srgbClr val="1D364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/>
                            <a:t>4</a:t>
                          </a:r>
                          <a:endParaRPr lang="sk-SK" dirty="0">
                            <a:solidFill>
                              <a:srgbClr val="1D364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/>
                            <a:t>5</a:t>
                          </a:r>
                          <a:endParaRPr lang="sk-SK" dirty="0">
                            <a:solidFill>
                              <a:srgbClr val="1D364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sk-SK" altLang="sk-SK" sz="180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a</a:t>
                          </a:r>
                          <a:r>
                            <a:rPr kumimoji="0" lang="sk-SK" altLang="sk-SK" sz="1800" u="none" strike="noStrike" cap="none" normalizeH="0" baseline="-25000" dirty="0" smtClean="0">
                              <a:ln>
                                <a:noFill/>
                              </a:ln>
                              <a:effectLst/>
                            </a:rPr>
                            <a:t>n</a:t>
                          </a:r>
                          <a:r>
                            <a:rPr kumimoji="0" lang="sk-SK" altLang="sk-SK" sz="180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=</a:t>
                          </a:r>
                          <a:r>
                            <a:rPr lang="sk-SK" dirty="0" smtClean="0"/>
                            <a:t>2</a:t>
                          </a:r>
                          <a:r>
                            <a:rPr lang="sk-SK" baseline="30000" dirty="0" smtClean="0"/>
                            <a:t>-n</a:t>
                          </a:r>
                          <a:endParaRPr lang="sk-SK" b="1" dirty="0">
                            <a:solidFill>
                              <a:srgbClr val="1D364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/>
                            <a:t>0,5</a:t>
                          </a:r>
                          <a:endParaRPr lang="sk-SK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/>
                            <a:t>0,25</a:t>
                          </a:r>
                          <a:endParaRPr lang="sk-SK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k-SK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k-SK" smtClean="0"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sk-SK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k-SK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k-SK" smtClean="0">
                                        <a:latin typeface="Cambria Math"/>
                                      </a:rPr>
                                      <m:t>16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sk-SK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k-SK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k-SK" smtClean="0">
                                        <a:latin typeface="Cambria Math"/>
                                      </a:rPr>
                                      <m:t>32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sk-SK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uľ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118370"/>
                  </p:ext>
                </p:extLst>
              </p:nvPr>
            </p:nvGraphicFramePr>
            <p:xfrm>
              <a:off x="2267744" y="3284984"/>
              <a:ext cx="4976000" cy="972566"/>
            </p:xfrm>
            <a:graphic>
              <a:graphicData uri="http://schemas.openxmlformats.org/drawingml/2006/table">
                <a:tbl>
                  <a:tblPr firstRow="1" bandRow="1">
                    <a:tableStyleId>{284E427A-3D55-4303-BF80-6455036E1DE7}</a:tableStyleId>
                  </a:tblPr>
                  <a:tblGrid>
                    <a:gridCol w="1152128"/>
                    <a:gridCol w="691872"/>
                    <a:gridCol w="756000"/>
                    <a:gridCol w="792000"/>
                    <a:gridCol w="792000"/>
                    <a:gridCol w="792000"/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/>
                            <a:t>n</a:t>
                          </a:r>
                          <a:endParaRPr lang="sk-SK" dirty="0">
                            <a:solidFill>
                              <a:srgbClr val="1D364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/>
                            <a:t>1</a:t>
                          </a:r>
                          <a:endParaRPr lang="sk-SK" dirty="0">
                            <a:solidFill>
                              <a:srgbClr val="1D364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/>
                            <a:t>2</a:t>
                          </a:r>
                          <a:endParaRPr lang="sk-SK" dirty="0">
                            <a:solidFill>
                              <a:srgbClr val="1D364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/>
                            <a:t>3</a:t>
                          </a:r>
                          <a:endParaRPr lang="sk-SK" dirty="0">
                            <a:solidFill>
                              <a:srgbClr val="1D364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/>
                            <a:t>4</a:t>
                          </a:r>
                          <a:endParaRPr lang="sk-SK" dirty="0">
                            <a:solidFill>
                              <a:srgbClr val="1D364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/>
                            <a:t>5</a:t>
                          </a:r>
                          <a:endParaRPr lang="sk-SK" dirty="0">
                            <a:solidFill>
                              <a:srgbClr val="1D364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sk-SK" altLang="sk-SK" sz="180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a</a:t>
                          </a:r>
                          <a:r>
                            <a:rPr kumimoji="0" lang="sk-SK" altLang="sk-SK" sz="1800" u="none" strike="noStrike" cap="none" normalizeH="0" baseline="-25000" dirty="0" smtClean="0">
                              <a:ln>
                                <a:noFill/>
                              </a:ln>
                              <a:effectLst/>
                            </a:rPr>
                            <a:t>n</a:t>
                          </a:r>
                          <a:r>
                            <a:rPr kumimoji="0" lang="sk-SK" altLang="sk-SK" sz="180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=</a:t>
                          </a:r>
                          <a:r>
                            <a:rPr lang="sk-SK" dirty="0" smtClean="0"/>
                            <a:t>2</a:t>
                          </a:r>
                          <a:r>
                            <a:rPr lang="sk-SK" baseline="30000" dirty="0" smtClean="0"/>
                            <a:t>-n</a:t>
                          </a:r>
                          <a:endParaRPr lang="sk-SK" b="1" dirty="0">
                            <a:solidFill>
                              <a:srgbClr val="1D364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/>
                            <a:t>0,5</a:t>
                          </a:r>
                          <a:endParaRPr lang="sk-SK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/>
                            <a:t>0,25</a:t>
                          </a:r>
                          <a:endParaRPr lang="sk-SK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27692" t="-65657" r="-200769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427692" t="-65657" r="-100769" b="-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527692" t="-65657" r="-769" b="-101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lačidlo akcie: Domov 5">
            <a:hlinkClick r:id="rId3" action="ppaction://hlinksldjump" highlightClick="1"/>
          </p:cNvPr>
          <p:cNvSpPr/>
          <p:nvPr/>
        </p:nvSpPr>
        <p:spPr>
          <a:xfrm>
            <a:off x="4283968" y="4509120"/>
            <a:ext cx="792088" cy="648072"/>
          </a:xfrm>
          <a:prstGeom prst="actionButtonHom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Prstenec 6">
            <a:hlinkClick r:id="rId3" action="ppaction://hlinksldjump"/>
          </p:cNvPr>
          <p:cNvSpPr/>
          <p:nvPr/>
        </p:nvSpPr>
        <p:spPr>
          <a:xfrm>
            <a:off x="1677804" y="5332020"/>
            <a:ext cx="914400" cy="914400"/>
          </a:xfrm>
          <a:prstGeom prst="donut">
            <a:avLst/>
          </a:prstGeom>
          <a:solidFill>
            <a:srgbClr val="D8D4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101371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648072"/>
          </a:xfrm>
        </p:spPr>
        <p:txBody>
          <a:bodyPr>
            <a:normAutofit/>
          </a:bodyPr>
          <a:lstStyle/>
          <a:p>
            <a:r>
              <a:rPr lang="sk-SK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vzorcom </a:t>
            </a:r>
            <a:r>
              <a:rPr lang="sk-SK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 </a:t>
            </a:r>
            <a:r>
              <a:rPr lang="sk-SK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n-tý</a:t>
            </a:r>
            <a:r>
              <a:rPr lang="sk-SK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člen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616" y="1988841"/>
            <a:ext cx="6777317" cy="345638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sk-SK" b="1" dirty="0"/>
          </a:p>
          <a:p>
            <a:pPr marL="68580" indent="0">
              <a:buNone/>
            </a:pPr>
            <a:r>
              <a:rPr lang="sk-SK" sz="2800" dirty="0"/>
              <a:t>n</a:t>
            </a:r>
            <a:r>
              <a:rPr lang="sk-SK" sz="2800" dirty="0" smtClean="0"/>
              <a:t>apr.:   </a:t>
            </a:r>
            <a:r>
              <a:rPr lang="sk-SK" sz="2800" dirty="0" err="1" smtClean="0"/>
              <a:t>a</a:t>
            </a:r>
            <a:r>
              <a:rPr lang="sk-SK" sz="2800" baseline="-25000" dirty="0" err="1" smtClean="0"/>
              <a:t>n</a:t>
            </a:r>
            <a:r>
              <a:rPr lang="sk-SK" sz="2800" dirty="0" smtClean="0"/>
              <a:t> = 2n-1      alebo </a:t>
            </a:r>
            <a:r>
              <a:rPr lang="sk-SK" sz="1800" dirty="0" smtClean="0"/>
              <a:t>         </a:t>
            </a:r>
            <a:r>
              <a:rPr lang="sk-SK" sz="1800" baseline="-25000" dirty="0" smtClean="0"/>
              <a:t> </a:t>
            </a:r>
            <a:r>
              <a:rPr lang="sk-SK" sz="2800" dirty="0" smtClean="0"/>
              <a:t>{2n-1}</a:t>
            </a:r>
            <a:r>
              <a:rPr lang="sk-SK" sz="2800" baseline="30000" dirty="0" smtClean="0">
                <a:latin typeface="Cambria Math"/>
                <a:ea typeface="Cambria Math"/>
              </a:rPr>
              <a:t> ∞ 						</a:t>
            </a:r>
            <a:r>
              <a:rPr lang="sk-SK" sz="2800" dirty="0" smtClean="0">
                <a:latin typeface="Cambria Math"/>
                <a:ea typeface="Cambria Math"/>
              </a:rPr>
              <a:t>                </a:t>
            </a:r>
            <a:r>
              <a:rPr lang="sk-SK" sz="1900" dirty="0" smtClean="0">
                <a:latin typeface="Cambria Math"/>
                <a:ea typeface="Cambria Math"/>
              </a:rPr>
              <a:t>n=1</a:t>
            </a:r>
          </a:p>
          <a:p>
            <a:pPr marL="68580" indent="0">
              <a:buNone/>
            </a:pPr>
            <a:r>
              <a:rPr lang="sk-SK" sz="2800" baseline="30000" dirty="0" smtClean="0">
                <a:latin typeface="Cambria Math"/>
                <a:ea typeface="Cambria Math"/>
              </a:rPr>
              <a:t> 					</a:t>
            </a:r>
          </a:p>
          <a:p>
            <a:pPr marL="68580" indent="0">
              <a:buNone/>
            </a:pPr>
            <a:endParaRPr lang="sk-SK" sz="2800" baseline="30000" dirty="0" smtClean="0">
              <a:latin typeface="Cambria Math"/>
              <a:ea typeface="Cambria Math"/>
            </a:endParaRPr>
          </a:p>
          <a:p>
            <a:pPr marL="68580" indent="0">
              <a:buNone/>
            </a:pPr>
            <a:r>
              <a:rPr lang="sk-SK" sz="2800" dirty="0"/>
              <a:t>n</a:t>
            </a:r>
            <a:r>
              <a:rPr lang="sk-SK" sz="2800" dirty="0" smtClean="0"/>
              <a:t>apr.:     </a:t>
            </a:r>
            <a:r>
              <a:rPr lang="sk-SK" sz="2800" dirty="0" err="1" smtClean="0"/>
              <a:t>a</a:t>
            </a:r>
            <a:r>
              <a:rPr lang="sk-SK" sz="2800" baseline="-25000" dirty="0" err="1" smtClean="0"/>
              <a:t>n</a:t>
            </a:r>
            <a:r>
              <a:rPr lang="sk-SK" sz="2800" dirty="0" smtClean="0"/>
              <a:t> </a:t>
            </a:r>
            <a:r>
              <a:rPr lang="sk-SK" sz="2800" dirty="0"/>
              <a:t>= (</a:t>
            </a:r>
            <a:r>
              <a:rPr lang="sk-SK" sz="2800" dirty="0" smtClean="0"/>
              <a:t>-1)</a:t>
            </a:r>
            <a:r>
              <a:rPr lang="sk-SK" sz="2800" baseline="30000" dirty="0" smtClean="0"/>
              <a:t>n</a:t>
            </a:r>
            <a:r>
              <a:rPr lang="sk-SK" sz="2800" baseline="30000" dirty="0"/>
              <a:t> </a:t>
            </a:r>
            <a:r>
              <a:rPr lang="sk-SK" sz="2800" dirty="0" smtClean="0"/>
              <a:t>     alebo	     {(-1)</a:t>
            </a:r>
            <a:r>
              <a:rPr lang="sk-SK" sz="2800" baseline="30000" dirty="0" smtClean="0"/>
              <a:t>n</a:t>
            </a:r>
            <a:r>
              <a:rPr lang="sk-SK" sz="2800" dirty="0" smtClean="0"/>
              <a:t> }</a:t>
            </a:r>
            <a:r>
              <a:rPr lang="sk-SK" sz="2800" baseline="30000" dirty="0" smtClean="0">
                <a:latin typeface="Cambria Math"/>
                <a:ea typeface="Cambria Math"/>
              </a:rPr>
              <a:t> ∞ 	</a:t>
            </a:r>
            <a:r>
              <a:rPr lang="sk-SK" sz="2800" dirty="0" smtClean="0">
                <a:latin typeface="Cambria Math"/>
                <a:ea typeface="Cambria Math"/>
              </a:rPr>
              <a:t>              				                                </a:t>
            </a:r>
            <a:r>
              <a:rPr lang="sk-SK" sz="2800" baseline="30000" dirty="0" smtClean="0">
                <a:latin typeface="Cambria Math"/>
                <a:ea typeface="Cambria Math"/>
              </a:rPr>
              <a:t>n=1   </a:t>
            </a:r>
          </a:p>
          <a:p>
            <a:pPr marL="68580" indent="0">
              <a:buNone/>
            </a:pPr>
            <a:r>
              <a:rPr lang="sk-SK" sz="2800" dirty="0" smtClean="0"/>
              <a:t>	</a:t>
            </a:r>
            <a:endParaRPr lang="sk-SK" sz="2800" dirty="0"/>
          </a:p>
          <a:p>
            <a:pPr marL="68580" indent="0">
              <a:buNone/>
            </a:pPr>
            <a:r>
              <a:rPr lang="sk-SK" sz="2800" baseline="30000" dirty="0" smtClean="0">
                <a:latin typeface="Cambria Math"/>
                <a:ea typeface="Cambria Math"/>
              </a:rPr>
              <a:t>		</a:t>
            </a:r>
          </a:p>
        </p:txBody>
      </p:sp>
      <p:sp>
        <p:nvSpPr>
          <p:cNvPr id="6" name="Tlačidlo akcie: Domov 5">
            <a:hlinkClick r:id="rId2" action="ppaction://hlinksldjump" highlightClick="1"/>
          </p:cNvPr>
          <p:cNvSpPr/>
          <p:nvPr/>
        </p:nvSpPr>
        <p:spPr>
          <a:xfrm>
            <a:off x="4283968" y="4437112"/>
            <a:ext cx="792088" cy="648072"/>
          </a:xfrm>
          <a:prstGeom prst="actionButtonHom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Prstenec 4">
            <a:hlinkClick r:id="rId2" action="ppaction://hlinksldjump"/>
          </p:cNvPr>
          <p:cNvSpPr/>
          <p:nvPr/>
        </p:nvSpPr>
        <p:spPr>
          <a:xfrm>
            <a:off x="1677804" y="5332020"/>
            <a:ext cx="914400" cy="914400"/>
          </a:xfrm>
          <a:prstGeom prst="donut">
            <a:avLst/>
          </a:prstGeom>
          <a:solidFill>
            <a:srgbClr val="D8D4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11538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Krytin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658</TotalTime>
  <Words>437</Words>
  <Application>Microsoft Office PowerPoint</Application>
  <PresentationFormat>Prezentácia na obrazovke (4:3)</PresentationFormat>
  <Paragraphs>146</Paragraphs>
  <Slides>17</Slides>
  <Notes>1</Notes>
  <HiddenSlides>7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Austin</vt:lpstr>
      <vt:lpstr>Postupnosti  a rady čísel</vt:lpstr>
      <vt:lpstr>Postupnosť</vt:lpstr>
      <vt:lpstr>Definícia postupnosti</vt:lpstr>
      <vt:lpstr>Členy postupnosti</vt:lpstr>
      <vt:lpstr>Členy postupnosti</vt:lpstr>
      <vt:lpstr>Určenie postupnosti</vt:lpstr>
      <vt:lpstr>vypísaním členov </vt:lpstr>
      <vt:lpstr>tabuľkou</vt:lpstr>
      <vt:lpstr>vzorcom pre n-tý člen</vt:lpstr>
      <vt:lpstr>rekurentne</vt:lpstr>
      <vt:lpstr>grafom</vt:lpstr>
      <vt:lpstr>Fibonacciho postupnosť</vt:lpstr>
      <vt:lpstr>Video</vt:lpstr>
      <vt:lpstr>Príklady</vt:lpstr>
      <vt:lpstr>Príklad 1</vt:lpstr>
      <vt:lpstr>Príklad 2</vt:lpstr>
      <vt:lpstr>Ďakujem za pozornosť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Postupnosti</dc:title>
  <dc:creator>Klub</dc:creator>
  <cp:lastModifiedBy>Ľuboš Hrabovský</cp:lastModifiedBy>
  <cp:revision>66</cp:revision>
  <dcterms:created xsi:type="dcterms:W3CDTF">2014-04-15T17:37:25Z</dcterms:created>
  <dcterms:modified xsi:type="dcterms:W3CDTF">2014-06-03T06:54:10Z</dcterms:modified>
</cp:coreProperties>
</file>