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95" r:id="rId3"/>
    <p:sldId id="258" r:id="rId4"/>
    <p:sldId id="259" r:id="rId5"/>
    <p:sldId id="262" r:id="rId6"/>
    <p:sldId id="297" r:id="rId7"/>
    <p:sldId id="266" r:id="rId8"/>
    <p:sldId id="267" r:id="rId9"/>
    <p:sldId id="269" r:id="rId10"/>
    <p:sldId id="270" r:id="rId11"/>
    <p:sldId id="273" r:id="rId12"/>
    <p:sldId id="277" r:id="rId13"/>
    <p:sldId id="279" r:id="rId14"/>
    <p:sldId id="288" r:id="rId15"/>
    <p:sldId id="294" r:id="rId16"/>
    <p:sldId id="300" r:id="rId17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D8E3F0"/>
    <a:srgbClr val="C5D5E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1733" y="-43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6FFCB-B731-49AC-96EF-7A0CD3A7A513}" type="datetimeFigureOut">
              <a:rPr lang="sk-SK" smtClean="0"/>
              <a:t>1.6.2014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6533D-2DAB-47EB-80E8-7545453E273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7295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1.6.2014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1.6.2014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1.6.2014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Multiple choice, 3Options(Spotlight)" userDrawn="1">
  <p:cSld name="1_2.Multiple choice, 3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 idx="10" hasCustomPrompt="1"/>
          </p:nvPr>
        </p:nvSpPr>
        <p:spPr>
          <a:xfrm>
            <a:off x="254000" y="254000"/>
            <a:ext cx="8636000" cy="1143000"/>
          </a:xfrm>
          <a:pattFill>
            <a:fgClr>
              <a:srgbClr val="FFB8B9"/>
            </a:fgClr>
            <a:bgClr>
              <a:srgbClr val="FFB8B9"/>
            </a:bgClr>
          </a:pattFill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smtClean="0"/>
              <a:t>Click here to add question</a:t>
            </a:r>
            <a:endParaRPr lang="sk-SK"/>
          </a:p>
        </p:txBody>
      </p:sp>
      <p:sp>
        <p:nvSpPr>
          <p:cNvPr id="7" name="Zástupný symbol obsahu 6"/>
          <p:cNvSpPr>
            <a:spLocks noGrp="1"/>
          </p:cNvSpPr>
          <p:nvPr>
            <p:ph idx="11" hasCustomPrompt="1"/>
          </p:nvPr>
        </p:nvSpPr>
        <p:spPr>
          <a:xfrm>
            <a:off x="444500" y="1778000"/>
            <a:ext cx="8255000" cy="774700"/>
          </a:xfrm>
        </p:spPr>
        <p:txBody>
          <a:bodyPr wrap="square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/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/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/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/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/>
            </a:lvl5pPr>
          </a:lstStyle>
          <a:p>
            <a:pPr lvl="0"/>
            <a:r>
              <a:rPr lang="en-US" smtClean="0"/>
              <a:t>1.Click here to add choice</a:t>
            </a:r>
            <a:endParaRPr lang="sk-SK"/>
          </a:p>
        </p:txBody>
      </p:sp>
      <p:sp>
        <p:nvSpPr>
          <p:cNvPr id="8" name="Zástupný symbol obsahu 7"/>
          <p:cNvSpPr>
            <a:spLocks noGrp="1"/>
          </p:cNvSpPr>
          <p:nvPr>
            <p:ph sz="quarter" idx="12" hasCustomPrompt="1"/>
          </p:nvPr>
        </p:nvSpPr>
        <p:spPr>
          <a:xfrm>
            <a:off x="444500" y="3467100"/>
            <a:ext cx="8255000" cy="774700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/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/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/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/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/>
            </a:lvl5pPr>
          </a:lstStyle>
          <a:p>
            <a:pPr lvl="0"/>
            <a:r>
              <a:rPr lang="en-US" smtClean="0"/>
              <a:t>2.Click here to add choice</a:t>
            </a:r>
            <a:endParaRPr lang="sk-SK"/>
          </a:p>
        </p:txBody>
      </p:sp>
      <p:sp>
        <p:nvSpPr>
          <p:cNvPr id="9" name="Zástupný symbol obsahu 8"/>
          <p:cNvSpPr>
            <a:spLocks noGrp="1"/>
          </p:cNvSpPr>
          <p:nvPr>
            <p:ph sz="quarter" idx="13" hasCustomPrompt="1"/>
          </p:nvPr>
        </p:nvSpPr>
        <p:spPr>
          <a:xfrm>
            <a:off x="444500" y="5156200"/>
            <a:ext cx="8255000" cy="774700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/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/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/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/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/>
            </a:lvl5pPr>
          </a:lstStyle>
          <a:p>
            <a:pPr lvl="0"/>
            <a:r>
              <a:rPr lang="en-US" smtClean="0"/>
              <a:t>3.Click here to add choice</a:t>
            </a:r>
            <a:endParaRPr lang="sk-SK"/>
          </a:p>
        </p:txBody>
      </p:sp>
      <p:pic>
        <p:nvPicPr>
          <p:cNvPr id="2" name="Obrázok 1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440" y="6573520"/>
            <a:ext cx="1051560" cy="297180"/>
          </a:xfrm>
          <a:prstGeom prst="rect">
            <a:avLst/>
          </a:prstGeom>
        </p:spPr>
      </p:pic>
      <p:sp>
        <p:nvSpPr>
          <p:cNvPr id="3" name="BlokTextu 2"/>
          <p:cNvSpPr txBox="1"/>
          <p:nvPr userDrawn="1"/>
        </p:nvSpPr>
        <p:spPr>
          <a:xfrm>
            <a:off x="8092440" y="6548120"/>
            <a:ext cx="1051560" cy="297180"/>
          </a:xfrm>
          <a:prstGeom prst="rect">
            <a:avLst/>
          </a:prstGeom>
          <a:noFill/>
        </p:spPr>
        <p:txBody>
          <a:bodyPr vert="horz" wrap="none" rtlCol="0" anchor="ctr" anchorCtr="1">
            <a:noAutofit/>
          </a:bodyPr>
          <a:lstStyle/>
          <a:p>
            <a:r>
              <a:rPr lang="sk-SK" sz="1400" smtClean="0">
                <a:solidFill>
                  <a:srgbClr val="FFFFFF"/>
                </a:solidFill>
                <a:latin typeface="Microsoft Sans Serif"/>
              </a:rPr>
              <a:t>Spotlight</a:t>
            </a:r>
            <a:endParaRPr lang="sk-SK" sz="1400">
              <a:solidFill>
                <a:srgbClr val="FFFFFF"/>
              </a:solidFill>
              <a:latin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71921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1.6.2014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7" name="Zaoblený obdĺžnik 6">
            <a:hlinkClick r:id="" action="ppaction://hlinkshowjump?jump=previousslide"/>
          </p:cNvPr>
          <p:cNvSpPr/>
          <p:nvPr userDrawn="1"/>
        </p:nvSpPr>
        <p:spPr>
          <a:xfrm>
            <a:off x="8152390" y="5472563"/>
            <a:ext cx="936104" cy="313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Späť</a:t>
            </a:r>
            <a:endParaRPr lang="sk-SK" dirty="0"/>
          </a:p>
        </p:txBody>
      </p:sp>
      <p:sp>
        <p:nvSpPr>
          <p:cNvPr id="8" name="Zaoblený obdĺžnik 7">
            <a:hlinkClick r:id="rId2" action="ppaction://hlinksldjump"/>
          </p:cNvPr>
          <p:cNvSpPr/>
          <p:nvPr userDrawn="1"/>
        </p:nvSpPr>
        <p:spPr>
          <a:xfrm>
            <a:off x="8152390" y="5976619"/>
            <a:ext cx="936104" cy="3383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Domov</a:t>
            </a:r>
            <a:endParaRPr lang="sk-SK" dirty="0"/>
          </a:p>
        </p:txBody>
      </p:sp>
      <p:sp>
        <p:nvSpPr>
          <p:cNvPr id="9" name="Zaoblený obdĺžnik 8">
            <a:hlinkClick r:id="" action="ppaction://hlinkshowjump?jump=nextslide"/>
          </p:cNvPr>
          <p:cNvSpPr/>
          <p:nvPr userDrawn="1"/>
        </p:nvSpPr>
        <p:spPr>
          <a:xfrm>
            <a:off x="8152390" y="4921651"/>
            <a:ext cx="956114" cy="313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Ďalej</a:t>
            </a:r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1.6.2014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1.6.2014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1.6.2014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1.6.2014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1.6.2014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1.6.2014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1.6.2014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23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2E2F3-A957-4897-AE39-228CC061DCDB}" type="datetimeFigureOut">
              <a:rPr lang="sk-SK" smtClean="0"/>
              <a:t>1.6.2014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://upload.wikimedia.org/wikipedia/commons/2/2b/Wallisk%C3%A9_Alpy.jpg" TargetMode="External"/><Relationship Id="rId7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slide" Target="slide3.xml"/><Relationship Id="rId4" Type="http://schemas.openxmlformats.org/officeDocument/2006/relationships/image" Target="../media/image30.jpe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7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1.xml"/><Relationship Id="rId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hyperlink" Target="Glacial%20Erosion.mp4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1412776"/>
            <a:ext cx="7772400" cy="158417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sk-SK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RELIÉF SR</a:t>
            </a:r>
            <a:br>
              <a:rPr lang="sk-SK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sk-SK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Zaoblený obdĺžnik 2">
            <a:hlinkClick r:id="" action="ppaction://hlinkshowjump?jump=nextslide"/>
          </p:cNvPr>
          <p:cNvSpPr/>
          <p:nvPr/>
        </p:nvSpPr>
        <p:spPr>
          <a:xfrm>
            <a:off x="7884368" y="6165304"/>
            <a:ext cx="956114" cy="313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Ďalej</a:t>
            </a:r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1475656" y="3374013"/>
            <a:ext cx="63367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Mgr. Ľudmila </a:t>
            </a:r>
            <a:r>
              <a:rPr lang="sk-SK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Pěčová</a:t>
            </a:r>
            <a:endParaRPr lang="sk-SK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sk-SK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k-SK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GJGT B. Bystrica</a:t>
            </a:r>
            <a:endParaRPr lang="sk-SK" sz="4000" dirty="0"/>
          </a:p>
        </p:txBody>
      </p:sp>
    </p:spTree>
    <p:extLst>
      <p:ext uri="{BB962C8B-B14F-4D97-AF65-F5344CB8AC3E}">
        <p14:creationId xmlns:p14="http://schemas.microsoft.com/office/powerpoint/2010/main" val="200568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3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kola\Desktop\GR SR-obr\Riečny GR\r.dolina,3D-tiesňava-juráňova-dol-Roháče-29_9_2009.jp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11" y="60934"/>
            <a:ext cx="3048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skola\Desktop\GR SR-obr\Riečny GR\r.niva-Poipl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071" y="1801297"/>
            <a:ext cx="3605133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kola\Desktop\GR SR-obr\Kaňony\Manínska ties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986" y="60934"/>
            <a:ext cx="2483768" cy="372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869" y="4443413"/>
            <a:ext cx="5078413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:\Users\skola\Desktop\GR SR-obr\Riečny GR\r.teras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618" y="60934"/>
            <a:ext cx="3602091" cy="234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skola\Desktop\GR SR-obr\Kaňony\Stratenský kaňon-Havrania-skala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986" y="3272276"/>
            <a:ext cx="2452014" cy="358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79512" y="1700808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rgbClr val="FFFF00"/>
                </a:solidFill>
              </a:rPr>
              <a:t>Riečna dolina</a:t>
            </a:r>
            <a:endParaRPr lang="sk-SK" sz="2400" b="1" dirty="0">
              <a:solidFill>
                <a:srgbClr val="FFFF00"/>
              </a:solidFill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3864394" y="3167890"/>
            <a:ext cx="1637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Riečna niva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4127270" y="1819591"/>
            <a:ext cx="1892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solidFill>
                  <a:srgbClr val="FFFF00"/>
                </a:solidFill>
              </a:rPr>
              <a:t>Riečna terasa</a:t>
            </a:r>
            <a:endParaRPr lang="sk-SK" sz="2400" b="1" dirty="0">
              <a:solidFill>
                <a:srgbClr val="FFFF00"/>
              </a:solidFill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7596336" y="222860"/>
            <a:ext cx="1441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Tiesňava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7352072" y="3324273"/>
            <a:ext cx="996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Kaňon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467544" y="4258747"/>
            <a:ext cx="2004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Meander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18" name="Zaoblený obdĺžnik 17">
            <a:hlinkClick r:id="" action="ppaction://hlinkshowjump?jump=previousslide"/>
          </p:cNvPr>
          <p:cNvSpPr/>
          <p:nvPr/>
        </p:nvSpPr>
        <p:spPr>
          <a:xfrm>
            <a:off x="5370688" y="5472563"/>
            <a:ext cx="936104" cy="313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Späť</a:t>
            </a:r>
            <a:endParaRPr lang="sk-SK" dirty="0"/>
          </a:p>
        </p:txBody>
      </p:sp>
      <p:sp>
        <p:nvSpPr>
          <p:cNvPr id="19" name="Zaoblený obdĺžnik 18">
            <a:hlinkClick r:id="rId8" action="ppaction://hlinksldjump"/>
          </p:cNvPr>
          <p:cNvSpPr/>
          <p:nvPr/>
        </p:nvSpPr>
        <p:spPr>
          <a:xfrm>
            <a:off x="5370688" y="5976619"/>
            <a:ext cx="936104" cy="3383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Domov</a:t>
            </a:r>
            <a:endParaRPr lang="sk-SK" dirty="0"/>
          </a:p>
        </p:txBody>
      </p:sp>
      <p:sp>
        <p:nvSpPr>
          <p:cNvPr id="20" name="Zaoblený obdĺžnik 19">
            <a:hlinkClick r:id="" action="ppaction://hlinkshowjump?jump=nextslide"/>
          </p:cNvPr>
          <p:cNvSpPr/>
          <p:nvPr/>
        </p:nvSpPr>
        <p:spPr>
          <a:xfrm>
            <a:off x="5370688" y="4921651"/>
            <a:ext cx="956114" cy="313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Ďalej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2705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5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1268413"/>
            <a:ext cx="8748712" cy="5589587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endParaRPr lang="sk-SK" b="1" i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r>
              <a:rPr lang="sk-SK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najmä </a:t>
            </a:r>
            <a:r>
              <a:rPr lang="sk-SK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 druhohorných vápencoch</a:t>
            </a:r>
            <a:r>
              <a:rPr lang="sk-SK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sk-SK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Slovenského krasu</a:t>
            </a:r>
            <a:r>
              <a:rPr lang="sk-SK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sk-SK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Slovenského raja</a:t>
            </a:r>
            <a:r>
              <a:rPr lang="sk-SK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a </a:t>
            </a:r>
            <a:r>
              <a:rPr lang="sk-SK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Muránskej planiny</a:t>
            </a:r>
            <a:r>
              <a:rPr lang="sk-SK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:</a:t>
            </a:r>
          </a:p>
          <a:p>
            <a:pPr eaLnBrk="1" hangingPunct="1">
              <a:defRPr/>
            </a:pPr>
            <a:endParaRPr lang="sk-SK" b="1" i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r>
              <a:rPr lang="sk-SK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  <a:r>
              <a:rPr lang="sk-SK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jaskyne </a:t>
            </a:r>
            <a:r>
              <a:rPr lang="sk-SK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  </a:t>
            </a:r>
          </a:p>
          <a:p>
            <a:pPr eaLnBrk="1" hangingPunct="1">
              <a:defRPr/>
            </a:pPr>
            <a:r>
              <a:rPr lang="sk-SK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  <a:r>
              <a:rPr lang="sk-SK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priepasti</a:t>
            </a:r>
            <a:r>
              <a:rPr lang="sk-SK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eaLnBrk="1" hangingPunct="1">
              <a:defRPr/>
            </a:pPr>
            <a:r>
              <a:rPr lang="sk-SK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  <a:r>
              <a:rPr lang="sk-SK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kaňony</a:t>
            </a:r>
            <a:r>
              <a:rPr lang="sk-SK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eaLnBrk="1" hangingPunct="1">
              <a:defRPr/>
            </a:pPr>
            <a:r>
              <a:rPr lang="sk-SK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  <a:r>
              <a:rPr lang="sk-SK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tiesňavy			</a:t>
            </a:r>
          </a:p>
          <a:p>
            <a:pPr eaLnBrk="1" hangingPunct="1">
              <a:defRPr/>
            </a:pPr>
            <a:r>
              <a:rPr lang="sk-SK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k-SK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sk-SK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krasové </a:t>
            </a:r>
            <a:r>
              <a:rPr lang="sk-SK" b="1" i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závrty</a:t>
            </a:r>
            <a:endParaRPr lang="sk-SK" b="1" i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lvl="1" indent="0" eaLnBrk="1" hangingPunct="1">
              <a:buNone/>
              <a:defRPr/>
            </a:pPr>
            <a:r>
              <a:rPr lang="sk-SK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sk-SK" dirty="0" smtClean="0"/>
              <a:t> 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sk-SK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Krasový reliéf</a:t>
            </a:r>
            <a:endParaRPr lang="cs-CZ" sz="44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582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7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7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7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7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7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7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7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7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7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7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7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7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build="p"/>
      <p:bldP spid="3379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8"/>
          <a:stretch/>
        </p:blipFill>
        <p:spPr bwMode="auto">
          <a:xfrm>
            <a:off x="20535" y="490064"/>
            <a:ext cx="2893219" cy="35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skola\Desktop\Brázda-Silická planina\Brázda-Silická planina.jpg"/>
          <p:cNvPicPr>
            <a:picLocks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31" r="5738"/>
          <a:stretch/>
        </p:blipFill>
        <p:spPr bwMode="auto">
          <a:xfrm>
            <a:off x="6012000" y="638044"/>
            <a:ext cx="3132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lokTextu 9"/>
          <p:cNvSpPr txBox="1"/>
          <p:nvPr/>
        </p:nvSpPr>
        <p:spPr>
          <a:xfrm>
            <a:off x="5929307" y="-77256"/>
            <a:ext cx="3097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 smtClean="0"/>
              <a:t>  </a:t>
            </a:r>
            <a:r>
              <a:rPr lang="sk-SK" sz="2400" b="1" dirty="0" smtClean="0"/>
              <a:t>Priepasť  </a:t>
            </a:r>
            <a:r>
              <a:rPr lang="sk-SK" sz="2400" dirty="0" smtClean="0"/>
              <a:t>-</a:t>
            </a:r>
            <a:r>
              <a:rPr lang="sk-SK" sz="2400" b="1" dirty="0" smtClean="0"/>
              <a:t>  </a:t>
            </a:r>
            <a:r>
              <a:rPr lang="sk-SK" sz="2400" i="1" dirty="0"/>
              <a:t>Brázda </a:t>
            </a:r>
            <a:r>
              <a:rPr lang="sk-SK" sz="2400" b="1" dirty="0" smtClean="0"/>
              <a:t>                </a:t>
            </a:r>
            <a:r>
              <a:rPr lang="sk-SK" sz="2400" i="1" dirty="0"/>
              <a:t> </a:t>
            </a:r>
            <a:r>
              <a:rPr lang="sk-SK" sz="2400" i="1" dirty="0" smtClean="0"/>
              <a:t>    (Silická planina)</a:t>
            </a:r>
            <a:endParaRPr lang="sk-SK" sz="2400" i="1" dirty="0"/>
          </a:p>
        </p:txBody>
      </p:sp>
      <p:sp>
        <p:nvSpPr>
          <p:cNvPr id="2" name="BlokTextu 1"/>
          <p:cNvSpPr txBox="1"/>
          <p:nvPr/>
        </p:nvSpPr>
        <p:spPr>
          <a:xfrm flipH="1">
            <a:off x="218165" y="7423"/>
            <a:ext cx="2695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Jaskyňa</a:t>
            </a:r>
            <a:r>
              <a:rPr lang="sk-SK" sz="2400" b="1" i="1" dirty="0" smtClean="0"/>
              <a:t> </a:t>
            </a:r>
            <a:r>
              <a:rPr lang="sk-SK" sz="2400" i="1" dirty="0" smtClean="0"/>
              <a:t>Slobody</a:t>
            </a:r>
            <a:endParaRPr lang="sk-SK" sz="2400" i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" y="3834000"/>
            <a:ext cx="4032000" cy="30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551144" y="3834000"/>
            <a:ext cx="1136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/>
              <a:t>Kaňony</a:t>
            </a:r>
            <a:endParaRPr lang="sk-SK" sz="2400" b="1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162" y="3992841"/>
            <a:ext cx="3932447" cy="29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skola\Desktop\Nový priečinok\Závrty\Pôlč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01" r="23144"/>
          <a:stretch/>
        </p:blipFill>
        <p:spPr bwMode="auto">
          <a:xfrm>
            <a:off x="2555776" y="1441160"/>
            <a:ext cx="3132000" cy="206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3203849" y="776872"/>
            <a:ext cx="3005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Krasové </a:t>
            </a:r>
            <a:r>
              <a:rPr lang="sk-SK" sz="2400" b="1" dirty="0" err="1" smtClean="0"/>
              <a:t>závrty</a:t>
            </a:r>
            <a:r>
              <a:rPr lang="sk-SK" sz="2400" dirty="0" err="1" smtClean="0"/>
              <a:t>-</a:t>
            </a:r>
            <a:r>
              <a:rPr lang="sk-SK" sz="2400" i="1" dirty="0" err="1" smtClean="0"/>
              <a:t>Pôlč</a:t>
            </a:r>
            <a:endParaRPr lang="sk-SK" sz="2400" i="1" dirty="0" smtClean="0"/>
          </a:p>
          <a:p>
            <a:r>
              <a:rPr lang="sk-SK" sz="2400" dirty="0" smtClean="0"/>
              <a:t>  (</a:t>
            </a:r>
            <a:r>
              <a:rPr lang="sk-SK" sz="2400" i="1" dirty="0" smtClean="0"/>
              <a:t>Ľubietovský kras)</a:t>
            </a:r>
            <a:r>
              <a:rPr lang="sk-SK" sz="2400" i="1" dirty="0"/>
              <a:t/>
            </a:r>
            <a:br>
              <a:rPr lang="sk-SK" sz="2400" i="1" dirty="0"/>
            </a:br>
            <a:endParaRPr lang="sk-SK" sz="2400" i="1" dirty="0"/>
          </a:p>
        </p:txBody>
      </p:sp>
      <p:sp>
        <p:nvSpPr>
          <p:cNvPr id="5" name="BlokTextu 4"/>
          <p:cNvSpPr txBox="1"/>
          <p:nvPr/>
        </p:nvSpPr>
        <p:spPr>
          <a:xfrm>
            <a:off x="6117844" y="3623509"/>
            <a:ext cx="2784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/>
              <a:t>Tiesňavy </a:t>
            </a:r>
            <a:r>
              <a:rPr lang="sk-SK" sz="2400" dirty="0" smtClean="0"/>
              <a:t>- </a:t>
            </a:r>
            <a:r>
              <a:rPr lang="sk-SK" sz="2400" i="1" dirty="0" err="1" smtClean="0"/>
              <a:t>Manínska</a:t>
            </a:r>
            <a:endParaRPr lang="sk-SK" sz="2400" i="1" dirty="0"/>
          </a:p>
        </p:txBody>
      </p:sp>
      <p:sp>
        <p:nvSpPr>
          <p:cNvPr id="15" name="Zaoblený obdĺžnik 14">
            <a:hlinkClick r:id="" action="ppaction://hlinkshowjump?jump=previousslide"/>
          </p:cNvPr>
          <p:cNvSpPr/>
          <p:nvPr/>
        </p:nvSpPr>
        <p:spPr>
          <a:xfrm>
            <a:off x="4146552" y="5472563"/>
            <a:ext cx="936104" cy="313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Späť</a:t>
            </a:r>
            <a:endParaRPr lang="sk-SK" dirty="0"/>
          </a:p>
        </p:txBody>
      </p:sp>
      <p:sp>
        <p:nvSpPr>
          <p:cNvPr id="16" name="Zaoblený obdĺžnik 15">
            <a:hlinkClick r:id="rId8" action="ppaction://hlinksldjump"/>
          </p:cNvPr>
          <p:cNvSpPr/>
          <p:nvPr/>
        </p:nvSpPr>
        <p:spPr>
          <a:xfrm>
            <a:off x="4146552" y="5976619"/>
            <a:ext cx="936104" cy="3383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Domov</a:t>
            </a:r>
            <a:endParaRPr lang="sk-SK" dirty="0"/>
          </a:p>
        </p:txBody>
      </p:sp>
      <p:sp>
        <p:nvSpPr>
          <p:cNvPr id="17" name="Zaoblený obdĺžnik 16">
            <a:hlinkClick r:id="" action="ppaction://hlinkshowjump?jump=nextslide"/>
          </p:cNvPr>
          <p:cNvSpPr/>
          <p:nvPr/>
        </p:nvSpPr>
        <p:spPr>
          <a:xfrm>
            <a:off x="4146552" y="4921651"/>
            <a:ext cx="956114" cy="313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Ďalej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9855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00"/>
                            </p:stCondLst>
                            <p:childTnLst>
                              <p:par>
                                <p:cTn id="5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908721"/>
            <a:ext cx="8748712" cy="5949280"/>
          </a:xfrm>
        </p:spPr>
        <p:txBody>
          <a:bodyPr/>
          <a:lstStyle/>
          <a:p>
            <a:pPr eaLnBrk="1" hangingPunct="1">
              <a:defRPr/>
            </a:pPr>
            <a:r>
              <a:rPr lang="sk-SK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sk-SK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 zásahu človeka /ťažbe a spracovaní surovín, poľnohospodárskej či stavebnej činnosti.../</a:t>
            </a:r>
            <a:r>
              <a:rPr lang="sk-SK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sk-SK" b="1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r>
              <a:rPr lang="sk-SK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haldy</a:t>
            </a:r>
            <a:r>
              <a:rPr lang="sk-SK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eaLnBrk="1" hangingPunct="1">
              <a:defRPr/>
            </a:pPr>
            <a:r>
              <a:rPr lang="sk-SK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antropogénne</a:t>
            </a:r>
            <a:r>
              <a:rPr lang="sk-SK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terasy</a:t>
            </a:r>
            <a:r>
              <a:rPr lang="sk-SK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eaLnBrk="1" hangingPunct="1">
              <a:defRPr/>
            </a:pPr>
            <a:r>
              <a:rPr lang="sk-SK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násypy,</a:t>
            </a:r>
            <a:r>
              <a:rPr lang="sk-SK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sk-SK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zárezy </a:t>
            </a:r>
          </a:p>
          <a:p>
            <a:pPr eaLnBrk="1" hangingPunct="1">
              <a:defRPr/>
            </a:pPr>
            <a:r>
              <a:rPr lang="sk-SK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lomy,</a:t>
            </a:r>
            <a:r>
              <a:rPr lang="sk-SK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sk-SK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zosuvy</a:t>
            </a:r>
            <a:endParaRPr lang="sk-SK" b="1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685800" y="152400"/>
            <a:ext cx="77724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sk-SK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Antropogénny</a:t>
            </a:r>
            <a:r>
              <a:rPr lang="sk-SK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reliéf</a:t>
            </a:r>
            <a:endParaRPr lang="cs-CZ" sz="44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" name="Zástupný symbol obsahu 3" descr="C:\Users\skola\AppData\Local\Microsoft\Windows\Temporary Internet Files\Content.Word\2014-05-05 16.20.45-1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189" y="2331777"/>
            <a:ext cx="2805381" cy="45259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BlokTextu 1"/>
          <p:cNvSpPr txBox="1"/>
          <p:nvPr/>
        </p:nvSpPr>
        <p:spPr>
          <a:xfrm>
            <a:off x="5412188" y="2294561"/>
            <a:ext cx="218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Zosuvy</a:t>
            </a:r>
            <a:r>
              <a:rPr lang="sk-SK" b="1" dirty="0" smtClean="0"/>
              <a:t> -</a:t>
            </a:r>
            <a:r>
              <a:rPr lang="sk-SK" dirty="0" smtClean="0"/>
              <a:t> </a:t>
            </a:r>
            <a:r>
              <a:rPr lang="sk-SK" i="1" dirty="0" smtClean="0"/>
              <a:t>Malachov</a:t>
            </a:r>
            <a:endParaRPr lang="sk-SK" i="1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" y="4900857"/>
            <a:ext cx="2614286" cy="195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91938" y="4457799"/>
            <a:ext cx="2430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/>
              <a:t>Halda </a:t>
            </a:r>
            <a:r>
              <a:rPr lang="sk-SK" i="1" dirty="0" smtClean="0"/>
              <a:t>– Špania Dolina</a:t>
            </a:r>
            <a:endParaRPr lang="sk-SK" i="1" dirty="0"/>
          </a:p>
        </p:txBody>
      </p:sp>
      <p:pic>
        <p:nvPicPr>
          <p:cNvPr id="1027" name="Picture 3" descr="C:\Users\skola\Desktop\GR SR-obr\Haldy\ZH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900857"/>
            <a:ext cx="2619375" cy="193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2699792" y="4441941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/>
              <a:t>Halda </a:t>
            </a:r>
            <a:r>
              <a:rPr lang="sk-SK" i="1" dirty="0" smtClean="0"/>
              <a:t>– Žiar n. Hronom</a:t>
            </a:r>
            <a:endParaRPr lang="sk-SK" i="1" dirty="0"/>
          </a:p>
        </p:txBody>
      </p:sp>
    </p:spTree>
    <p:extLst>
      <p:ext uri="{BB962C8B-B14F-4D97-AF65-F5344CB8AC3E}">
        <p14:creationId xmlns:p14="http://schemas.microsoft.com/office/powerpoint/2010/main" val="241488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0"/>
                            </p:stCondLst>
                            <p:childTnLst>
                              <p:par>
                                <p:cTn id="6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build="p"/>
      <p:bldP spid="358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Opakovanie</a:t>
            </a:r>
            <a:br>
              <a:rPr lang="sk-SK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sk-SK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Spoj správne dvojice čiarou</a:t>
            </a:r>
            <a:endParaRPr lang="sk-SK" sz="2800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A. Typ reliéfu: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498975" cy="639762"/>
          </a:xfrm>
        </p:spPr>
        <p:txBody>
          <a:bodyPr>
            <a:normAutofit fontScale="92500"/>
          </a:bodyPr>
          <a:lstStyle/>
          <a:p>
            <a:r>
              <a:rPr lang="sk-SK" dirty="0" smtClean="0"/>
              <a:t>B. Hlavný geomorfologický  činiteľ:</a:t>
            </a:r>
            <a:endParaRPr lang="sk-SK" dirty="0"/>
          </a:p>
        </p:txBody>
      </p:sp>
      <p:cxnSp>
        <p:nvCxnSpPr>
          <p:cNvPr id="10" name="Rovná spojnica 9"/>
          <p:cNvCxnSpPr/>
          <p:nvPr/>
        </p:nvCxnSpPr>
        <p:spPr>
          <a:xfrm>
            <a:off x="8411766" y="4830961"/>
            <a:ext cx="0" cy="0"/>
          </a:xfrm>
          <a:prstGeom prst="line">
            <a:avLst/>
          </a:prstGeom>
          <a:ln w="35719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aoblený obdĺžnik 24">
            <a:hlinkClick r:id="" action="ppaction://hlinkshowjump?jump=previousslide"/>
          </p:cNvPr>
          <p:cNvSpPr/>
          <p:nvPr/>
        </p:nvSpPr>
        <p:spPr>
          <a:xfrm>
            <a:off x="8152390" y="5472563"/>
            <a:ext cx="936104" cy="313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Späť</a:t>
            </a:r>
            <a:endParaRPr lang="sk-SK" dirty="0"/>
          </a:p>
        </p:txBody>
      </p:sp>
      <p:sp>
        <p:nvSpPr>
          <p:cNvPr id="26" name="Zaoblený obdĺžnik 25">
            <a:hlinkClick r:id="rId2" action="ppaction://hlinksldjump"/>
          </p:cNvPr>
          <p:cNvSpPr/>
          <p:nvPr/>
        </p:nvSpPr>
        <p:spPr>
          <a:xfrm>
            <a:off x="8152390" y="5976619"/>
            <a:ext cx="936104" cy="3383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Domov</a:t>
            </a:r>
            <a:endParaRPr lang="sk-SK" dirty="0"/>
          </a:p>
        </p:txBody>
      </p:sp>
      <p:sp>
        <p:nvSpPr>
          <p:cNvPr id="27" name="Zaoblený obdĺžnik 26">
            <a:hlinkClick r:id="" action="ppaction://hlinkshowjump?jump=nextslide"/>
          </p:cNvPr>
          <p:cNvSpPr/>
          <p:nvPr/>
        </p:nvSpPr>
        <p:spPr>
          <a:xfrm>
            <a:off x="8152390" y="4921651"/>
            <a:ext cx="956114" cy="313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Ďalej</a:t>
            </a:r>
            <a:endParaRPr lang="sk-SK" dirty="0"/>
          </a:p>
        </p:txBody>
      </p:sp>
      <p:sp>
        <p:nvSpPr>
          <p:cNvPr id="28" name="Zaoblený obdĺžnik 27"/>
          <p:cNvSpPr/>
          <p:nvPr/>
        </p:nvSpPr>
        <p:spPr>
          <a:xfrm>
            <a:off x="8145790" y="6475040"/>
            <a:ext cx="936104" cy="3383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Odkryť</a:t>
            </a:r>
            <a:endParaRPr lang="sk-SK" dirty="0"/>
          </a:p>
        </p:txBody>
      </p:sp>
      <p:sp>
        <p:nvSpPr>
          <p:cNvPr id="12" name="BlokTextu 11"/>
          <p:cNvSpPr txBox="1"/>
          <p:nvPr/>
        </p:nvSpPr>
        <p:spPr>
          <a:xfrm>
            <a:off x="960222" y="2708920"/>
            <a:ext cx="724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err="1" smtClean="0"/>
              <a:t>Tróg</a:t>
            </a:r>
            <a:endParaRPr lang="sk-SK" sz="2400" dirty="0"/>
          </a:p>
        </p:txBody>
      </p:sp>
      <p:sp>
        <p:nvSpPr>
          <p:cNvPr id="13" name="BlokTextu 12"/>
          <p:cNvSpPr txBox="1"/>
          <p:nvPr/>
        </p:nvSpPr>
        <p:spPr>
          <a:xfrm>
            <a:off x="960424" y="3396343"/>
            <a:ext cx="973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/>
              <a:t>Kaňon</a:t>
            </a:r>
          </a:p>
        </p:txBody>
      </p:sp>
      <p:sp>
        <p:nvSpPr>
          <p:cNvPr id="14" name="BlokTextu 13"/>
          <p:cNvSpPr txBox="1"/>
          <p:nvPr/>
        </p:nvSpPr>
        <p:spPr>
          <a:xfrm>
            <a:off x="960222" y="4169485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/>
              <a:t>Halda</a:t>
            </a:r>
            <a:endParaRPr lang="sk-SK" sz="2400" dirty="0"/>
          </a:p>
        </p:txBody>
      </p:sp>
      <p:sp>
        <p:nvSpPr>
          <p:cNvPr id="15" name="BlokTextu 14"/>
          <p:cNvSpPr txBox="1"/>
          <p:nvPr/>
        </p:nvSpPr>
        <p:spPr>
          <a:xfrm>
            <a:off x="960424" y="4830961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/>
              <a:t>Duna</a:t>
            </a:r>
          </a:p>
        </p:txBody>
      </p:sp>
      <p:sp>
        <p:nvSpPr>
          <p:cNvPr id="16" name="BlokTextu 15"/>
          <p:cNvSpPr txBox="1"/>
          <p:nvPr/>
        </p:nvSpPr>
        <p:spPr>
          <a:xfrm>
            <a:off x="5290150" y="4077072"/>
            <a:ext cx="1204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/>
              <a:t>Ľ</a:t>
            </a:r>
            <a:r>
              <a:rPr lang="sk-SK" sz="2400" dirty="0" smtClean="0"/>
              <a:t>adovec</a:t>
            </a:r>
            <a:endParaRPr lang="sk-SK" sz="2400" dirty="0"/>
          </a:p>
        </p:txBody>
      </p:sp>
      <p:sp>
        <p:nvSpPr>
          <p:cNvPr id="17" name="BlokTextu 16"/>
          <p:cNvSpPr txBox="1"/>
          <p:nvPr/>
        </p:nvSpPr>
        <p:spPr>
          <a:xfrm>
            <a:off x="5292080" y="3396343"/>
            <a:ext cx="857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/>
              <a:t>Rieka</a:t>
            </a:r>
            <a:endParaRPr lang="sk-SK" sz="2400" dirty="0"/>
          </a:p>
        </p:txBody>
      </p:sp>
      <p:sp>
        <p:nvSpPr>
          <p:cNvPr id="18" name="BlokTextu 17"/>
          <p:cNvSpPr txBox="1"/>
          <p:nvPr/>
        </p:nvSpPr>
        <p:spPr>
          <a:xfrm>
            <a:off x="5292080" y="4830961"/>
            <a:ext cx="1009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/>
              <a:t>Človek</a:t>
            </a:r>
            <a:endParaRPr lang="sk-SK" sz="2400" dirty="0"/>
          </a:p>
        </p:txBody>
      </p:sp>
      <p:sp>
        <p:nvSpPr>
          <p:cNvPr id="19" name="BlokTextu 18"/>
          <p:cNvSpPr txBox="1"/>
          <p:nvPr/>
        </p:nvSpPr>
        <p:spPr>
          <a:xfrm>
            <a:off x="5292080" y="2708919"/>
            <a:ext cx="951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/>
              <a:t>Vietor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288603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dĺžnik so šikmým zaobleným rohom 36"/>
          <p:cNvSpPr/>
          <p:nvPr/>
        </p:nvSpPr>
        <p:spPr>
          <a:xfrm>
            <a:off x="2296001" y="3613234"/>
            <a:ext cx="2267744" cy="639943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2" name="Picture 6" descr="File:Walliské Alpy.jpg">
            <a:hlinkClick r:id="rId3"/>
            <a:hlinkHover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" y="-22"/>
            <a:ext cx="2786094" cy="1869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602" y="5144409"/>
            <a:ext cx="1574299" cy="171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" y="5093509"/>
            <a:ext cx="1712837" cy="180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098" y="-22"/>
            <a:ext cx="2769934" cy="1774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0" t="26696" r="12484" b="14412"/>
          <a:stretch/>
        </p:blipFill>
        <p:spPr bwMode="auto">
          <a:xfrm>
            <a:off x="1834484" y="5144409"/>
            <a:ext cx="2783105" cy="175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113" y="5130917"/>
            <a:ext cx="2894693" cy="173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3131840" y="146169"/>
            <a:ext cx="28953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Doplňte obrázky</a:t>
            </a:r>
            <a:endParaRPr lang="sk-SK" sz="2800" b="1" dirty="0" smtClean="0">
              <a:solidFill>
                <a:srgbClr val="FF0000"/>
              </a:solidFill>
            </a:endParaRPr>
          </a:p>
          <a:p>
            <a:pPr algn="ctr"/>
            <a:r>
              <a:rPr lang="sk-SK" sz="2800" b="1" dirty="0" smtClean="0">
                <a:solidFill>
                  <a:srgbClr val="009900"/>
                </a:solidFill>
              </a:rPr>
              <a:t>typom reliéfu: </a:t>
            </a:r>
          </a:p>
        </p:txBody>
      </p:sp>
      <p:sp>
        <p:nvSpPr>
          <p:cNvPr id="10" name="Obdĺžnik so šikmým zaobleným rohom 9"/>
          <p:cNvSpPr/>
          <p:nvPr/>
        </p:nvSpPr>
        <p:spPr>
          <a:xfrm>
            <a:off x="1" y="2364845"/>
            <a:ext cx="2267744" cy="639943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Ľadovcový štít</a:t>
            </a:r>
            <a:endParaRPr lang="sk-SK" dirty="0"/>
          </a:p>
        </p:txBody>
      </p:sp>
      <p:sp>
        <p:nvSpPr>
          <p:cNvPr id="20" name="Obdĺžnik so šikmým zaobleným rohom 19"/>
          <p:cNvSpPr/>
          <p:nvPr/>
        </p:nvSpPr>
        <p:spPr>
          <a:xfrm>
            <a:off x="6845656" y="2396451"/>
            <a:ext cx="2267744" cy="639943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Jaskyňa</a:t>
            </a:r>
            <a:endParaRPr lang="sk-SK" dirty="0"/>
          </a:p>
        </p:txBody>
      </p:sp>
      <p:sp>
        <p:nvSpPr>
          <p:cNvPr id="21" name="Obdĺžnik so šikmým zaobleným rohom 20"/>
          <p:cNvSpPr/>
          <p:nvPr/>
        </p:nvSpPr>
        <p:spPr>
          <a:xfrm>
            <a:off x="1" y="3615418"/>
            <a:ext cx="2267744" cy="639943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2" name="Zaoblený obdĺžnik 31">
            <a:hlinkClick r:id="" action="ppaction://hlinkshowjump?jump=previousslide"/>
          </p:cNvPr>
          <p:cNvSpPr/>
          <p:nvPr/>
        </p:nvSpPr>
        <p:spPr>
          <a:xfrm>
            <a:off x="4119942" y="2088187"/>
            <a:ext cx="936104" cy="313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Späť</a:t>
            </a:r>
            <a:endParaRPr lang="sk-SK" dirty="0"/>
          </a:p>
        </p:txBody>
      </p:sp>
      <p:sp>
        <p:nvSpPr>
          <p:cNvPr id="33" name="Zaoblený obdĺžnik 32">
            <a:hlinkClick r:id="rId10" action="ppaction://hlinksldjump"/>
          </p:cNvPr>
          <p:cNvSpPr/>
          <p:nvPr/>
        </p:nvSpPr>
        <p:spPr>
          <a:xfrm>
            <a:off x="4119942" y="2592243"/>
            <a:ext cx="936104" cy="3383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Domov</a:t>
            </a:r>
            <a:endParaRPr lang="sk-SK" dirty="0"/>
          </a:p>
        </p:txBody>
      </p:sp>
      <p:sp>
        <p:nvSpPr>
          <p:cNvPr id="34" name="Zaoblený obdĺžnik 33">
            <a:hlinkClick r:id="" action="ppaction://hlinkshowjump?jump=nextslide"/>
          </p:cNvPr>
          <p:cNvSpPr/>
          <p:nvPr/>
        </p:nvSpPr>
        <p:spPr>
          <a:xfrm>
            <a:off x="4119942" y="1537275"/>
            <a:ext cx="956114" cy="313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Ďalej</a:t>
            </a:r>
            <a:endParaRPr lang="sk-SK" dirty="0"/>
          </a:p>
        </p:txBody>
      </p:sp>
      <p:sp>
        <p:nvSpPr>
          <p:cNvPr id="35" name="Zaoblený obdĺžnik 34"/>
          <p:cNvSpPr/>
          <p:nvPr/>
        </p:nvSpPr>
        <p:spPr>
          <a:xfrm>
            <a:off x="4113342" y="3090664"/>
            <a:ext cx="936104" cy="3383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Odkryť</a:t>
            </a:r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1" y="3948972"/>
            <a:ext cx="2196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>
                <a:solidFill>
                  <a:schemeClr val="bg1"/>
                </a:solidFill>
              </a:rPr>
              <a:t>Naviate piesky (duny)</a:t>
            </a:r>
          </a:p>
        </p:txBody>
      </p:sp>
      <p:sp>
        <p:nvSpPr>
          <p:cNvPr id="11" name="BlokTextu 10"/>
          <p:cNvSpPr txBox="1"/>
          <p:nvPr/>
        </p:nvSpPr>
        <p:spPr>
          <a:xfrm>
            <a:off x="3054944" y="3933206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Halda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26" name="Obdĺžnik so šikmým zaobleným rohom 25"/>
          <p:cNvSpPr/>
          <p:nvPr/>
        </p:nvSpPr>
        <p:spPr>
          <a:xfrm>
            <a:off x="4586057" y="3613334"/>
            <a:ext cx="2267744" cy="639943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2" name="BlokTextu 11"/>
          <p:cNvSpPr txBox="1"/>
          <p:nvPr/>
        </p:nvSpPr>
        <p:spPr>
          <a:xfrm>
            <a:off x="5217017" y="3933206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Meander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36" name="Obdĺžnik so šikmým zaobleným rohom 35"/>
          <p:cNvSpPr/>
          <p:nvPr/>
        </p:nvSpPr>
        <p:spPr>
          <a:xfrm>
            <a:off x="6872292" y="3605781"/>
            <a:ext cx="2267744" cy="639943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3" name="BlokTextu 12"/>
          <p:cNvSpPr txBox="1"/>
          <p:nvPr/>
        </p:nvSpPr>
        <p:spPr>
          <a:xfrm>
            <a:off x="7403402" y="3933206"/>
            <a:ext cx="120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Skalný hríb</a:t>
            </a:r>
            <a:endParaRPr lang="sk-SK" dirty="0">
              <a:solidFill>
                <a:schemeClr val="bg1"/>
              </a:solidFill>
            </a:endParaRPr>
          </a:p>
        </p:txBody>
      </p:sp>
      <p:cxnSp>
        <p:nvCxnSpPr>
          <p:cNvPr id="15" name="Rovná spojnica 14"/>
          <p:cNvCxnSpPr/>
          <p:nvPr/>
        </p:nvCxnSpPr>
        <p:spPr>
          <a:xfrm>
            <a:off x="179512" y="4869160"/>
            <a:ext cx="878497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1" y="4401895"/>
            <a:ext cx="292041" cy="46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Rovná spojnica 26"/>
          <p:cNvCxnSpPr/>
          <p:nvPr/>
        </p:nvCxnSpPr>
        <p:spPr>
          <a:xfrm>
            <a:off x="165956" y="2244779"/>
            <a:ext cx="213004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Rovná spojnica 28"/>
          <p:cNvCxnSpPr/>
          <p:nvPr/>
        </p:nvCxnSpPr>
        <p:spPr>
          <a:xfrm>
            <a:off x="6834443" y="2225329"/>
            <a:ext cx="213004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0" y="1850459"/>
            <a:ext cx="233177" cy="37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810" y="1774831"/>
            <a:ext cx="229674" cy="36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48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9" grpId="1"/>
      <p:bldP spid="11" grpId="1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aoblený obdĺžnik 7">
            <a:hlinkClick r:id="" action="ppaction://hlinkshowjump?jump=previousslide"/>
          </p:cNvPr>
          <p:cNvSpPr/>
          <p:nvPr/>
        </p:nvSpPr>
        <p:spPr>
          <a:xfrm>
            <a:off x="8152390" y="5472563"/>
            <a:ext cx="936104" cy="313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Späť</a:t>
            </a:r>
            <a:endParaRPr lang="sk-SK" dirty="0"/>
          </a:p>
        </p:txBody>
      </p:sp>
      <p:sp>
        <p:nvSpPr>
          <p:cNvPr id="9" name="Zaoblený obdĺžnik 8">
            <a:hlinkClick r:id="" action="ppaction://hlinkshowjump?jump=firstslide"/>
          </p:cNvPr>
          <p:cNvSpPr/>
          <p:nvPr/>
        </p:nvSpPr>
        <p:spPr>
          <a:xfrm>
            <a:off x="8152390" y="5976619"/>
            <a:ext cx="936104" cy="3383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Koniec</a:t>
            </a:r>
            <a:endParaRPr lang="sk-SK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135" name="ShockwaveFlash1" r:id="rId2" imgW="7849696" imgH="5185068"/>
        </mc:Choice>
        <mc:Fallback>
          <p:control name="ShockwaveFlash1" r:id="rId2" imgW="7849696" imgH="5185068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0825" y="439738"/>
                  <a:ext cx="7777163" cy="59785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30585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Vznik tvarov </a:t>
            </a:r>
            <a:r>
              <a:rPr lang="sk-SK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povrchu </a:t>
            </a:r>
            <a:r>
              <a:rPr lang="sk-SK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sk-SK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pPr marL="514350" indent="-514350">
              <a:buAutoNum type="alphaUcPeriod"/>
              <a:defRPr/>
            </a:pPr>
            <a:r>
              <a:rPr lang="sk-SK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základných </a:t>
            </a:r>
            <a:r>
              <a:rPr lang="sk-SK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sk-SK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endogénnymi </a:t>
            </a:r>
            <a:r>
              <a:rPr lang="sk-SK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procesmi:</a:t>
            </a:r>
            <a:endParaRPr lang="sk-SK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0" indent="0">
              <a:buNone/>
              <a:defRPr/>
            </a:pPr>
            <a:r>
              <a:rPr lang="sk-SK" dirty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r>
              <a:rPr lang="sk-SK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vrásnením</a:t>
            </a:r>
            <a:endParaRPr lang="sk-SK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0" indent="0">
              <a:buNone/>
              <a:defRPr/>
            </a:pPr>
            <a:r>
              <a:rPr lang="sk-SK" dirty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r>
              <a:rPr lang="sk-SK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zdvihom</a:t>
            </a:r>
            <a:r>
              <a:rPr lang="sk-SK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marL="0" indent="0">
              <a:buNone/>
              <a:defRPr/>
            </a:pPr>
            <a:r>
              <a:rPr lang="sk-SK" dirty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r>
              <a:rPr lang="sk-SK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poklesom krýh</a:t>
            </a:r>
          </a:p>
          <a:p>
            <a:pPr marL="0" indent="0">
              <a:buNone/>
              <a:defRPr/>
            </a:pPr>
            <a:r>
              <a:rPr lang="sk-SK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sk-SK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sopečnou </a:t>
            </a:r>
            <a:r>
              <a:rPr lang="sk-SK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činnosťou</a:t>
            </a:r>
            <a:r>
              <a:rPr lang="sk-SK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marL="0" indent="0">
              <a:buNone/>
              <a:defRPr/>
            </a:pPr>
            <a:r>
              <a:rPr lang="sk-SK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  <a:r>
              <a:rPr lang="sk-SK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d</a:t>
            </a:r>
            <a:r>
              <a:rPr lang="sk-SK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etailnejších -</a:t>
            </a:r>
            <a:r>
              <a:rPr lang="sk-SK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exogénnymi </a:t>
            </a:r>
            <a:r>
              <a:rPr lang="sk-SK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procesmi: </a:t>
            </a:r>
          </a:p>
          <a:p>
            <a:pPr marL="0" indent="0">
              <a:buNone/>
              <a:defRPr/>
            </a:pPr>
            <a:r>
              <a:rPr lang="sk-SK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rozčlenenie endogénneho povrchu</a:t>
            </a:r>
            <a:endParaRPr lang="sk-SK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endParaRPr lang="sk-SK" dirty="0"/>
          </a:p>
        </p:txBody>
      </p:sp>
      <p:sp>
        <p:nvSpPr>
          <p:cNvPr id="7" name="BlokTextu 6"/>
          <p:cNvSpPr txBox="1"/>
          <p:nvPr/>
        </p:nvSpPr>
        <p:spPr>
          <a:xfrm>
            <a:off x="7308304" y="1916832"/>
            <a:ext cx="186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12" name="Zaoblený obdĺžnik 11"/>
          <p:cNvSpPr/>
          <p:nvPr/>
        </p:nvSpPr>
        <p:spPr>
          <a:xfrm>
            <a:off x="8145790" y="6475040"/>
            <a:ext cx="936104" cy="3383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Odkryť</a:t>
            </a:r>
            <a:endParaRPr lang="sk-SK" dirty="0"/>
          </a:p>
        </p:txBody>
      </p:sp>
      <p:sp>
        <p:nvSpPr>
          <p:cNvPr id="8" name="Obdĺžnik 7"/>
          <p:cNvSpPr/>
          <p:nvPr/>
        </p:nvSpPr>
        <p:spPr>
          <a:xfrm>
            <a:off x="3175005" y="1224893"/>
            <a:ext cx="237032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.....................................</a:t>
            </a:r>
            <a:endParaRPr lang="sk-SK" dirty="0"/>
          </a:p>
        </p:txBody>
      </p:sp>
      <p:sp>
        <p:nvSpPr>
          <p:cNvPr id="13" name="Obdĺžnik 12"/>
          <p:cNvSpPr/>
          <p:nvPr/>
        </p:nvSpPr>
        <p:spPr>
          <a:xfrm>
            <a:off x="3284240" y="4162575"/>
            <a:ext cx="215185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..................................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8081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333375"/>
            <a:ext cx="8640960" cy="6524625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endParaRPr lang="sk-SK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0" indent="0">
              <a:buNone/>
              <a:defRPr/>
            </a:pPr>
            <a:r>
              <a:rPr lang="sk-SK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TYPY RELIÉFU :</a:t>
            </a:r>
            <a:endParaRPr lang="sk-SK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457200" lvl="1" indent="0" eaLnBrk="1" hangingPunct="1">
              <a:buNone/>
              <a:defRPr/>
            </a:pPr>
            <a:r>
              <a:rPr lang="sk-SK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	ľadovcový</a:t>
            </a:r>
          </a:p>
          <a:p>
            <a:pPr marL="457200" lvl="1" indent="0" eaLnBrk="1" hangingPunct="1">
              <a:buNone/>
              <a:defRPr/>
            </a:pPr>
            <a:r>
              <a:rPr lang="sk-SK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	veterný</a:t>
            </a:r>
          </a:p>
          <a:p>
            <a:pPr marL="457200" lvl="1" indent="0" eaLnBrk="1" hangingPunct="1">
              <a:buNone/>
              <a:defRPr/>
            </a:pPr>
            <a:r>
              <a:rPr lang="sk-SK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	riečny </a:t>
            </a:r>
          </a:p>
          <a:p>
            <a:pPr marL="457200" lvl="1" indent="0" eaLnBrk="1" hangingPunct="1">
              <a:buNone/>
              <a:defRPr/>
            </a:pPr>
            <a:r>
              <a:rPr lang="sk-SK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	krasový</a:t>
            </a:r>
          </a:p>
          <a:p>
            <a:pPr marL="457200" lvl="1" indent="0">
              <a:buNone/>
              <a:defRPr/>
            </a:pPr>
            <a:r>
              <a:rPr lang="sk-SK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r>
              <a:rPr lang="sk-SK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antropogénny</a:t>
            </a:r>
            <a:endParaRPr lang="sk-SK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457200" lvl="1" indent="0">
              <a:buNone/>
              <a:defRPr/>
            </a:pPr>
            <a:endParaRPr lang="sk-SK" b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457200" lvl="1" indent="0">
              <a:buNone/>
              <a:defRPr/>
            </a:pPr>
            <a:endParaRPr lang="sk-SK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457200" lvl="1" indent="0">
              <a:buNone/>
              <a:defRPr/>
            </a:pPr>
            <a:endParaRPr lang="sk-SK" b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Šípka doprava 2">
            <a:hlinkClick r:id="rId2" action="ppaction://hlinksldjump"/>
          </p:cNvPr>
          <p:cNvSpPr/>
          <p:nvPr/>
        </p:nvSpPr>
        <p:spPr>
          <a:xfrm>
            <a:off x="467544" y="1700808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Šípka doprava 6">
            <a:hlinkClick r:id="rId3" action="ppaction://hlinksldjump"/>
          </p:cNvPr>
          <p:cNvSpPr/>
          <p:nvPr/>
        </p:nvSpPr>
        <p:spPr>
          <a:xfrm>
            <a:off x="467544" y="2204864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Šípka doprava 7">
            <a:hlinkClick r:id="rId4" action="ppaction://hlinksldjump"/>
          </p:cNvPr>
          <p:cNvSpPr/>
          <p:nvPr/>
        </p:nvSpPr>
        <p:spPr>
          <a:xfrm>
            <a:off x="467544" y="2708920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Šípka doprava 8">
            <a:hlinkClick r:id="rId5" action="ppaction://hlinksldjump"/>
          </p:cNvPr>
          <p:cNvSpPr/>
          <p:nvPr/>
        </p:nvSpPr>
        <p:spPr>
          <a:xfrm>
            <a:off x="467544" y="3212976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Šípka doprava 9">
            <a:hlinkClick r:id="rId6" action="ppaction://hlinksldjump"/>
          </p:cNvPr>
          <p:cNvSpPr/>
          <p:nvPr/>
        </p:nvSpPr>
        <p:spPr>
          <a:xfrm>
            <a:off x="467544" y="3717032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Zaoblený obdĺžnik 15">
            <a:hlinkClick r:id="" action="ppaction://hlinkshowjump?jump=previousslide"/>
          </p:cNvPr>
          <p:cNvSpPr/>
          <p:nvPr/>
        </p:nvSpPr>
        <p:spPr>
          <a:xfrm>
            <a:off x="8152390" y="5472563"/>
            <a:ext cx="936104" cy="313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Späť</a:t>
            </a:r>
            <a:endParaRPr lang="sk-SK" dirty="0"/>
          </a:p>
        </p:txBody>
      </p:sp>
      <p:sp>
        <p:nvSpPr>
          <p:cNvPr id="17" name="Zaoblený obdĺžnik 16">
            <a:hlinkClick r:id="rId7" action="ppaction://hlinksldjump"/>
          </p:cNvPr>
          <p:cNvSpPr/>
          <p:nvPr/>
        </p:nvSpPr>
        <p:spPr>
          <a:xfrm>
            <a:off x="8152390" y="5976619"/>
            <a:ext cx="936104" cy="3383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Domov</a:t>
            </a:r>
            <a:endParaRPr lang="sk-SK" dirty="0"/>
          </a:p>
        </p:txBody>
      </p:sp>
      <p:sp>
        <p:nvSpPr>
          <p:cNvPr id="18" name="Zaoblený obdĺžnik 17">
            <a:hlinkClick r:id="" action="ppaction://hlinkshowjump?jump=nextslide"/>
          </p:cNvPr>
          <p:cNvSpPr/>
          <p:nvPr/>
        </p:nvSpPr>
        <p:spPr>
          <a:xfrm>
            <a:off x="8152390" y="4921651"/>
            <a:ext cx="956114" cy="313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Ďalej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20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268413"/>
            <a:ext cx="8748712" cy="55895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sk-SK" sz="28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v </a:t>
            </a:r>
            <a:r>
              <a:rPr lang="sk-SK" sz="28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Tatrách</a:t>
            </a:r>
            <a:r>
              <a:rPr lang="sk-SK" sz="28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, v </a:t>
            </a:r>
            <a:r>
              <a:rPr lang="sk-SK" sz="28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Nízkych Tatrách</a:t>
            </a:r>
            <a:r>
              <a:rPr lang="sk-SK" sz="28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a v </a:t>
            </a:r>
            <a:r>
              <a:rPr lang="sk-SK" sz="28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Malej Fatre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sz="28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v starších štvrtohorách </a:t>
            </a:r>
            <a:r>
              <a:rPr lang="sk-SK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nad 1 700 </a:t>
            </a:r>
            <a:r>
              <a:rPr lang="sk-SK" sz="28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m.n.m</a:t>
            </a:r>
            <a:r>
              <a:rPr lang="sk-SK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sk-SK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sk-SK" sz="2800" b="1" i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Tvary vytvorené horským ľadovcom: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sz="28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ľadovcové kotly</a:t>
            </a:r>
            <a:r>
              <a:rPr lang="sk-SK" sz="28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sk-SK" sz="28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sk-SK" sz="28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kary</a:t>
            </a:r>
            <a:r>
              <a:rPr lang="sk-SK" sz="28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sz="28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ľadovcové doliny</a:t>
            </a:r>
            <a:r>
              <a:rPr lang="sk-SK" sz="28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sk-SK" sz="28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sk-SK" sz="2800" b="1" i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trógy</a:t>
            </a:r>
            <a:r>
              <a:rPr lang="sk-SK" sz="28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)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sz="28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ľadovcové panvy</a:t>
            </a:r>
            <a:r>
              <a:rPr lang="sk-SK" sz="28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sk-SK" sz="28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sk-SK" sz="28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plesá</a:t>
            </a:r>
            <a:r>
              <a:rPr lang="sk-SK" sz="28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)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sk-SK" sz="28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skalnaté skoky s vodopádmi</a:t>
            </a:r>
            <a:r>
              <a:rPr lang="sk-SK" sz="28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sk-SK" sz="28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sk-SK" sz="2800" b="1" i="1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ľ</a:t>
            </a:r>
            <a:r>
              <a:rPr lang="sk-SK" sz="28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adovcové štíty, bralnaté hrebene</a:t>
            </a:r>
            <a:r>
              <a:rPr lang="sk-SK" sz="28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sk-SK" sz="2800" i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sk-SK" sz="28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morény</a:t>
            </a:r>
            <a:r>
              <a:rPr lang="sk-SK" sz="28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endParaRPr lang="sk-SK" sz="2800" b="1" i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sk-SK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2" action="ppaction://hlinkfile"/>
              </a:rPr>
              <a:t>Ľadovcový reliéf</a:t>
            </a:r>
            <a:endParaRPr lang="cs-CZ" sz="44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Zaoblený obdĺžnik 10">
            <a:hlinkClick r:id="" action="ppaction://hlinkshowjump?jump=previousslide"/>
          </p:cNvPr>
          <p:cNvSpPr/>
          <p:nvPr/>
        </p:nvSpPr>
        <p:spPr>
          <a:xfrm>
            <a:off x="8152390" y="5472563"/>
            <a:ext cx="936104" cy="313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Späť</a:t>
            </a:r>
            <a:endParaRPr lang="sk-SK" dirty="0"/>
          </a:p>
        </p:txBody>
      </p:sp>
      <p:sp>
        <p:nvSpPr>
          <p:cNvPr id="12" name="Zaoblený obdĺžnik 11">
            <a:hlinkClick r:id="rId3" action="ppaction://hlinksldjump"/>
          </p:cNvPr>
          <p:cNvSpPr/>
          <p:nvPr/>
        </p:nvSpPr>
        <p:spPr>
          <a:xfrm>
            <a:off x="8152390" y="5976619"/>
            <a:ext cx="936104" cy="3383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Domov</a:t>
            </a:r>
            <a:endParaRPr lang="sk-SK" dirty="0"/>
          </a:p>
        </p:txBody>
      </p:sp>
      <p:sp>
        <p:nvSpPr>
          <p:cNvPr id="13" name="Zaoblený obdĺžnik 12">
            <a:hlinkClick r:id="" action="ppaction://hlinkshowjump?jump=nextslide"/>
          </p:cNvPr>
          <p:cNvSpPr/>
          <p:nvPr/>
        </p:nvSpPr>
        <p:spPr>
          <a:xfrm>
            <a:off x="8152390" y="4921651"/>
            <a:ext cx="956114" cy="313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Ďalej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039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51" presetID="5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1000"/>
                            </p:stCondLst>
                            <p:childTnLst>
                              <p:par>
                                <p:cTn id="57" presetID="5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3500"/>
                            </p:stCondLst>
                            <p:childTnLst>
                              <p:par>
                                <p:cTn id="63" presetID="5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605" y="171450"/>
            <a:ext cx="4343400" cy="3257550"/>
          </a:xfrm>
          <a:prstGeom prst="rect">
            <a:avLst/>
          </a:prstGeom>
          <a:noFill/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315213" y="14730"/>
            <a:ext cx="3923947" cy="5250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400" b="1" dirty="0" smtClean="0">
                <a:latin typeface="+mn-lt"/>
              </a:rPr>
              <a:t>Ľadovcový kotol </a:t>
            </a:r>
            <a:r>
              <a:rPr lang="sk-SK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- </a:t>
            </a:r>
            <a:r>
              <a:rPr lang="cs-CZ" altLang="sk-SK" sz="2400" dirty="0" smtClean="0">
                <a:latin typeface="+mn-lt"/>
              </a:rPr>
              <a:t>kar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840" y="484411"/>
            <a:ext cx="3865715" cy="294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412136" y="-11150"/>
            <a:ext cx="4968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k-SK" sz="2400" b="1" dirty="0"/>
              <a:t>Ľadovcová dolina </a:t>
            </a:r>
            <a:r>
              <a:rPr lang="sk-SK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- </a:t>
            </a:r>
            <a:r>
              <a:rPr lang="sk-SK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tróg</a:t>
            </a:r>
            <a:endParaRPr lang="sk-SK" sz="24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573" y="3952220"/>
            <a:ext cx="3931920" cy="294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bdĺžnik 12"/>
          <p:cNvSpPr/>
          <p:nvPr/>
        </p:nvSpPr>
        <p:spPr>
          <a:xfrm>
            <a:off x="4932041" y="3429000"/>
            <a:ext cx="41304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sk-SK" sz="2400" b="1" dirty="0" smtClean="0"/>
              <a:t>Skalné skoky </a:t>
            </a:r>
            <a:r>
              <a:rPr lang="sk-SK" sz="2400" dirty="0" smtClean="0"/>
              <a:t>- vodopád Skok</a:t>
            </a:r>
            <a:endParaRPr lang="sk-SK" sz="2400" dirty="0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2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05" y="3577295"/>
            <a:ext cx="4334480" cy="325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lokTextu 6"/>
          <p:cNvSpPr txBox="1"/>
          <p:nvPr/>
        </p:nvSpPr>
        <p:spPr>
          <a:xfrm>
            <a:off x="257361" y="3659832"/>
            <a:ext cx="3267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Ľadovcová panva </a:t>
            </a:r>
            <a:r>
              <a:rPr lang="sk-SK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pleso</a:t>
            </a:r>
            <a:endParaRPr lang="sk-SK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Zaoblený obdĺžnik 19">
            <a:hlinkClick r:id="" action="ppaction://hlinkshowjump?jump=previousslide"/>
          </p:cNvPr>
          <p:cNvSpPr/>
          <p:nvPr/>
        </p:nvSpPr>
        <p:spPr>
          <a:xfrm>
            <a:off x="8152390" y="5472563"/>
            <a:ext cx="936104" cy="313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Späť</a:t>
            </a:r>
            <a:endParaRPr lang="sk-SK" dirty="0"/>
          </a:p>
        </p:txBody>
      </p:sp>
      <p:sp>
        <p:nvSpPr>
          <p:cNvPr id="21" name="Zaoblený obdĺžnik 20">
            <a:hlinkClick r:id="rId7" action="ppaction://hlinksldjump"/>
          </p:cNvPr>
          <p:cNvSpPr/>
          <p:nvPr/>
        </p:nvSpPr>
        <p:spPr>
          <a:xfrm>
            <a:off x="8152390" y="5976619"/>
            <a:ext cx="936104" cy="3383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Domov</a:t>
            </a:r>
            <a:endParaRPr lang="sk-SK" dirty="0"/>
          </a:p>
        </p:txBody>
      </p:sp>
      <p:sp>
        <p:nvSpPr>
          <p:cNvPr id="22" name="Zaoblený obdĺžnik 21">
            <a:hlinkClick r:id="" action="ppaction://hlinkshowjump?jump=nextslide"/>
          </p:cNvPr>
          <p:cNvSpPr/>
          <p:nvPr/>
        </p:nvSpPr>
        <p:spPr>
          <a:xfrm>
            <a:off x="8152390" y="4921651"/>
            <a:ext cx="956114" cy="313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Ďalej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6277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01" y="120848"/>
            <a:ext cx="4560349" cy="331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7379" y="9320"/>
            <a:ext cx="41036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sz="2400" b="1" dirty="0" smtClean="0"/>
              <a:t>Bralnaté </a:t>
            </a:r>
            <a:r>
              <a:rPr lang="sk-SK" sz="2400" b="1" dirty="0"/>
              <a:t>hrebene</a:t>
            </a:r>
            <a:endParaRPr lang="sk-SK" sz="2400" b="1" dirty="0">
              <a:latin typeface="+mj-lt"/>
            </a:endParaRPr>
          </a:p>
        </p:txBody>
      </p:sp>
      <p:pic>
        <p:nvPicPr>
          <p:cNvPr id="4" name="Picture 2" descr="C:\Users\skola\Desktop\Nový priečinok\Ľad. štíty\ľ. štíty-tat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120848"/>
            <a:ext cx="4572000" cy="331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6858000" y="120848"/>
            <a:ext cx="2279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/>
              <a:t>Ľadovcové štíty</a:t>
            </a:r>
          </a:p>
        </p:txBody>
      </p:sp>
      <p:pic>
        <p:nvPicPr>
          <p:cNvPr id="6" name="Picture 2" descr="C:\Users\skola\Desktop\Nový priečinok\Morény\moréna,tura-na-zbojnicku-chatu-0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52" y="3445921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17379" y="3618809"/>
            <a:ext cx="1185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>
                <a:ln>
                  <a:solidFill>
                    <a:srgbClr val="7030A0"/>
                  </a:solidFill>
                </a:ln>
              </a:rPr>
              <a:t>Morény</a:t>
            </a:r>
            <a:endParaRPr lang="sk-SK" sz="2400" b="1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6242" y="3445921"/>
            <a:ext cx="4572000" cy="343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aoblený obdĺžnik 14">
            <a:hlinkClick r:id="" action="ppaction://hlinkshowjump?jump=previousslide"/>
          </p:cNvPr>
          <p:cNvSpPr/>
          <p:nvPr/>
        </p:nvSpPr>
        <p:spPr>
          <a:xfrm>
            <a:off x="8152390" y="5472563"/>
            <a:ext cx="936104" cy="313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Späť</a:t>
            </a:r>
            <a:endParaRPr lang="sk-SK" dirty="0"/>
          </a:p>
        </p:txBody>
      </p:sp>
      <p:sp>
        <p:nvSpPr>
          <p:cNvPr id="16" name="Zaoblený obdĺžnik 15">
            <a:hlinkClick r:id="rId6" action="ppaction://hlinksldjump"/>
          </p:cNvPr>
          <p:cNvSpPr/>
          <p:nvPr/>
        </p:nvSpPr>
        <p:spPr>
          <a:xfrm>
            <a:off x="8152390" y="5976619"/>
            <a:ext cx="936104" cy="3383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Domov</a:t>
            </a:r>
            <a:endParaRPr lang="sk-SK" dirty="0"/>
          </a:p>
        </p:txBody>
      </p:sp>
      <p:sp>
        <p:nvSpPr>
          <p:cNvPr id="17" name="Zaoblený obdĺžnik 16">
            <a:hlinkClick r:id="" action="ppaction://hlinkshowjump?jump=nextslide"/>
          </p:cNvPr>
          <p:cNvSpPr/>
          <p:nvPr/>
        </p:nvSpPr>
        <p:spPr>
          <a:xfrm>
            <a:off x="8152390" y="4921651"/>
            <a:ext cx="956114" cy="313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Ďalej</a:t>
            </a:r>
            <a:endParaRPr lang="sk-SK" dirty="0"/>
          </a:p>
        </p:txBody>
      </p:sp>
      <p:sp>
        <p:nvSpPr>
          <p:cNvPr id="3" name="BlokTextu 2"/>
          <p:cNvSpPr txBox="1"/>
          <p:nvPr/>
        </p:nvSpPr>
        <p:spPr>
          <a:xfrm>
            <a:off x="8218835" y="3618808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/>
              <a:t>Plesá</a:t>
            </a:r>
            <a:endParaRPr lang="sk-SK" sz="2400" b="1" dirty="0"/>
          </a:p>
        </p:txBody>
      </p:sp>
    </p:spTree>
    <p:extLst>
      <p:ext uri="{BB962C8B-B14F-4D97-AF65-F5344CB8AC3E}">
        <p14:creationId xmlns:p14="http://schemas.microsoft.com/office/powerpoint/2010/main" val="219819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23528" y="981075"/>
            <a:ext cx="8424936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endParaRPr lang="sk-SK" sz="2800" i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20000"/>
              </a:spcBef>
              <a:defRPr/>
            </a:pPr>
            <a:endParaRPr lang="sk-SK" sz="2800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sk-SK" sz="24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pieskové </a:t>
            </a:r>
            <a:r>
              <a:rPr lang="sk-SK" sz="2400" b="1" i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pokrovy</a:t>
            </a:r>
            <a:r>
              <a:rPr lang="sk-SK" sz="24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sk-SK" sz="24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 </a:t>
            </a:r>
            <a:r>
              <a:rPr lang="sk-SK" sz="24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presypy </a:t>
            </a:r>
            <a:r>
              <a:rPr lang="sk-SK" sz="24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(duny)</a:t>
            </a:r>
            <a:r>
              <a:rPr lang="sk-SK" sz="24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sk-SK" sz="24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- z naviatych pieskov</a:t>
            </a:r>
          </a:p>
          <a:p>
            <a:pPr>
              <a:defRPr/>
            </a:pPr>
            <a:r>
              <a:rPr lang="sk-SK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     </a:t>
            </a:r>
            <a:r>
              <a:rPr lang="sk-SK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Záhorská nížina</a:t>
            </a:r>
            <a:endParaRPr lang="sk-SK" sz="2400" i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defRPr/>
            </a:pPr>
            <a:r>
              <a:rPr lang="sk-SK" sz="24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sk-SK" sz="24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sk-SK" sz="24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prašové </a:t>
            </a:r>
            <a:r>
              <a:rPr lang="sk-SK" sz="2400" b="1" i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pokrovy</a:t>
            </a:r>
            <a:r>
              <a:rPr lang="sk-SK" sz="24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k-SK" sz="2400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– z naviateho prachu</a:t>
            </a:r>
            <a:endParaRPr lang="sk-SK" sz="24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>
              <a:defRPr/>
            </a:pPr>
            <a:r>
              <a:rPr lang="sk-SK" sz="24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-     </a:t>
            </a:r>
            <a:r>
              <a:rPr lang="sk-SK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Podunajská a</a:t>
            </a:r>
            <a:r>
              <a:rPr lang="sk-SK" sz="24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 </a:t>
            </a:r>
            <a:r>
              <a:rPr lang="sk-SK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Východoslovenská nížina</a:t>
            </a:r>
            <a:r>
              <a:rPr lang="sk-SK" sz="24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sk-SK" sz="24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                      menej  </a:t>
            </a:r>
            <a:r>
              <a:rPr lang="sk-SK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Košická </a:t>
            </a:r>
            <a:r>
              <a:rPr lang="sk-SK" sz="24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</a:t>
            </a:r>
            <a:r>
              <a:rPr lang="sk-SK" sz="24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 </a:t>
            </a:r>
            <a:r>
              <a:rPr lang="sk-SK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Juhoslovenská kotlina</a:t>
            </a:r>
            <a:r>
              <a:rPr lang="sk-SK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cs-CZ" sz="24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sk-SK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Veterný</a:t>
            </a:r>
            <a:r>
              <a:rPr lang="sk-SK" sz="4400" dirty="0">
                <a:solidFill>
                  <a:schemeClr val="tx2"/>
                </a:solidFill>
              </a:rPr>
              <a:t> </a:t>
            </a:r>
            <a:r>
              <a:rPr lang="sk-SK" sz="4400" dirty="0"/>
              <a:t>(</a:t>
            </a:r>
            <a:r>
              <a:rPr lang="sk-SK" sz="4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eolický</a:t>
            </a:r>
            <a:r>
              <a:rPr lang="sk-SK" sz="4400" dirty="0"/>
              <a:t>) </a:t>
            </a:r>
            <a:r>
              <a:rPr lang="sk-SK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reliéf</a:t>
            </a:r>
            <a:endParaRPr lang="cs-CZ" sz="44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038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2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0" y="0"/>
            <a:ext cx="457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2400" b="1" dirty="0" smtClean="0">
                <a:solidFill>
                  <a:srgbClr val="C00000"/>
                </a:solidFill>
              </a:rPr>
              <a:t>Naviate </a:t>
            </a:r>
            <a:r>
              <a:rPr lang="sk-SK" altLang="sk-SK" sz="2400" b="1" dirty="0">
                <a:solidFill>
                  <a:srgbClr val="C00000"/>
                </a:solidFill>
              </a:rPr>
              <a:t>piesky </a:t>
            </a:r>
            <a:r>
              <a:rPr lang="sk-SK" altLang="sk-SK" sz="2400" i="1" dirty="0" smtClean="0">
                <a:solidFill>
                  <a:srgbClr val="C00000"/>
                </a:solidFill>
              </a:rPr>
              <a:t>– </a:t>
            </a:r>
            <a:r>
              <a:rPr lang="sk-SK" altLang="sk-SK" sz="2400" i="1" dirty="0">
                <a:solidFill>
                  <a:srgbClr val="C00000"/>
                </a:solidFill>
              </a:rPr>
              <a:t>Záhorská nížina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87" y="5143500"/>
            <a:ext cx="3340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428" y="532436"/>
            <a:ext cx="4428572" cy="27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220072" y="22737"/>
            <a:ext cx="39239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k-SK" sz="2400" b="1" dirty="0">
                <a:solidFill>
                  <a:srgbClr val="FF0000"/>
                </a:solidFill>
              </a:rPr>
              <a:t>S</a:t>
            </a:r>
            <a:r>
              <a:rPr lang="sk-SK" sz="2400" b="1" dirty="0" smtClean="0">
                <a:solidFill>
                  <a:srgbClr val="FF0000"/>
                </a:solidFill>
              </a:rPr>
              <a:t>praš</a:t>
            </a:r>
            <a:r>
              <a:rPr lang="sk-SK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k-SK" sz="2400" i="1" dirty="0">
                <a:solidFill>
                  <a:srgbClr val="FF0000"/>
                </a:solidFill>
              </a:rPr>
              <a:t>s pôdnymi horizontmi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428" y="3429000"/>
            <a:ext cx="2606040" cy="347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5220072" y="3352923"/>
            <a:ext cx="4053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k-SK" sz="2400" b="1" dirty="0" smtClean="0">
                <a:solidFill>
                  <a:srgbClr val="C00000"/>
                </a:solidFill>
              </a:rPr>
              <a:t>          Skalný </a:t>
            </a:r>
            <a:r>
              <a:rPr lang="sk-SK" sz="2400" b="1" dirty="0" err="1" smtClean="0">
                <a:solidFill>
                  <a:srgbClr val="C00000"/>
                </a:solidFill>
              </a:rPr>
              <a:t>hríb-</a:t>
            </a:r>
            <a:r>
              <a:rPr lang="sk-SK" sz="2400" i="1" u="sng" dirty="0" err="1" smtClean="0">
                <a:solidFill>
                  <a:srgbClr val="C00000"/>
                </a:solidFill>
              </a:rPr>
              <a:t>Markušovský</a:t>
            </a:r>
            <a:r>
              <a:rPr lang="sk-SK" sz="2400" b="1" dirty="0" smtClean="0">
                <a:solidFill>
                  <a:srgbClr val="C00000"/>
                </a:solidFill>
              </a:rPr>
              <a:t> </a:t>
            </a:r>
            <a:endParaRPr lang="sk-SK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92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4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4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4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4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1268413"/>
            <a:ext cx="8748712" cy="558958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indent="0" eaLnBrk="1" hangingPunct="1">
              <a:buNone/>
              <a:defRPr/>
            </a:pPr>
            <a:r>
              <a:rPr lang="sk-SK" b="1" i="1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</a:t>
            </a:r>
            <a:r>
              <a:rPr lang="sk-SK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 nás najrozšírenejší</a:t>
            </a:r>
            <a:r>
              <a:rPr lang="sk-SK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:</a:t>
            </a:r>
          </a:p>
          <a:p>
            <a:pPr eaLnBrk="1" hangingPunct="1">
              <a:defRPr/>
            </a:pPr>
            <a:endParaRPr lang="sk-SK" b="1" i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sk-SK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riečne doliny, </a:t>
            </a:r>
            <a:r>
              <a:rPr lang="sk-SK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terasy,</a:t>
            </a:r>
            <a:r>
              <a:rPr lang="sk-SK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 </a:t>
            </a:r>
            <a:r>
              <a:rPr lang="sk-SK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nivy</a:t>
            </a:r>
            <a:endParaRPr lang="sk-SK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r>
              <a:rPr lang="sk-SK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náplavové </a:t>
            </a:r>
            <a:r>
              <a:rPr lang="sk-SK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kužele 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sk-SK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tiesňavy,</a:t>
            </a:r>
            <a:r>
              <a:rPr lang="sk-SK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 </a:t>
            </a:r>
            <a:r>
              <a:rPr lang="sk-SK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kaňony</a:t>
            </a:r>
            <a:r>
              <a:rPr lang="sk-SK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sk-SK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(Váh, Hornád, Dunajec)</a:t>
            </a:r>
          </a:p>
          <a:p>
            <a:pPr eaLnBrk="1" hangingPunct="1">
              <a:defRPr/>
            </a:pPr>
            <a:r>
              <a:rPr lang="sk-SK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erózne kotliny</a:t>
            </a:r>
            <a:r>
              <a:rPr lang="sk-SK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sk-SK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(Kysucká, </a:t>
            </a:r>
            <a:r>
              <a:rPr lang="sk-SK" i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Javorníky</a:t>
            </a:r>
            <a:r>
              <a:rPr lang="sk-SK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</a:p>
          <a:p>
            <a:pPr>
              <a:defRPr/>
            </a:pPr>
            <a:r>
              <a:rPr lang="sk-SK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meandre </a:t>
            </a:r>
            <a:r>
              <a:rPr lang="sk-SK" i="1" dirty="0" smtClean="0"/>
              <a:t>(Hron, Váh)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sk-SK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Riečny reliéf</a:t>
            </a:r>
            <a:endParaRPr lang="cs-CZ" sz="44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983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7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build="p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1976</TotalTime>
  <Words>219</Words>
  <Application>Microsoft Office PowerPoint</Application>
  <PresentationFormat>Prezentácia na obrazovke (4:3)</PresentationFormat>
  <Paragraphs>139</Paragraphs>
  <Slides>16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16</vt:i4>
      </vt:variant>
    </vt:vector>
  </HeadingPairs>
  <TitlesOfParts>
    <vt:vector size="17" baseType="lpstr">
      <vt:lpstr>Motív Office</vt:lpstr>
      <vt:lpstr>RELIÉF SR </vt:lpstr>
      <vt:lpstr>Vznik tvarov povrchu 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Opakovanie Spoj správne dvojice čiarou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RELIÉF SR</dc:title>
  <dc:creator>skola</dc:creator>
  <cp:lastModifiedBy>Ľuboš Hrabovský</cp:lastModifiedBy>
  <cp:revision>166</cp:revision>
  <dcterms:created xsi:type="dcterms:W3CDTF">2013-10-07T21:07:29Z</dcterms:created>
  <dcterms:modified xsi:type="dcterms:W3CDTF">2014-06-01T19:06:19Z</dcterms:modified>
</cp:coreProperties>
</file>