
<file path=[Content_Types].xml><?xml version="1.0" encoding="utf-8"?>
<Types xmlns="http://schemas.openxmlformats.org/package/2006/content-types">
  <Default Extension="png" ContentType="image/png"/>
  <Default Extension="bin" ContentType="application/vnd.ms-office.activeX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activeX/activeX1.xml" ContentType="application/vnd.ms-office.activeX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3" r:id="rId6"/>
    <p:sldId id="272" r:id="rId7"/>
    <p:sldId id="275" r:id="rId8"/>
    <p:sldId id="264" r:id="rId9"/>
    <p:sldId id="265" r:id="rId10"/>
    <p:sldId id="273" r:id="rId11"/>
    <p:sldId id="269" r:id="rId12"/>
    <p:sldId id="268" r:id="rId13"/>
    <p:sldId id="261" r:id="rId14"/>
    <p:sldId id="276" r:id="rId15"/>
    <p:sldId id="270" r:id="rId16"/>
    <p:sldId id="277" r:id="rId17"/>
    <p:sldId id="271" r:id="rId18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9B21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27F97BB-C833-4FB7-BDE5-3F7075034690}" styleName="Štýl s motívom 2 - zvýraznenie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223" autoAdjust="0"/>
    <p:restoredTop sz="94737" autoAdjust="0"/>
  </p:normalViewPr>
  <p:slideViewPr>
    <p:cSldViewPr>
      <p:cViewPr varScale="1">
        <p:scale>
          <a:sx n="63" d="100"/>
          <a:sy n="63" d="100"/>
        </p:scale>
        <p:origin x="-322" y="-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activeX/_rels/activeX1.xml.rels><?xml version="1.0" encoding="UTF-8" standalone="yes"?>
<Relationships xmlns="http://schemas.openxmlformats.org/package/2006/relationships"><Relationship Id="rId1" Type="http://schemas.microsoft.com/office/2006/relationships/activeXControlBinary" Target="activeX1.bin"/></Relationships>
</file>

<file path=ppt/activeX/activeX1.xml><?xml version="1.0" encoding="utf-8"?>
<ax:ocx xmlns:ax="http://schemas.microsoft.com/office/2006/activeX" xmlns:r="http://schemas.openxmlformats.org/officeDocument/2006/relationships" ax:classid="{D27CDB6E-AE6D-11CF-96B8-444553540000}" ax:persistence="persistStorage" r:id="rId1"/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Upravte štýl predlohy podnadpisov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D98FE-14E7-4081-A8A0-1E5F484424A9}" type="datetimeFigureOut">
              <a:rPr lang="sk-SK" smtClean="0"/>
              <a:pPr/>
              <a:t>5.6.2014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04F93CE4-BFE9-4529-AEA0-FBECE5610ED2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1" name="Zaoblený obdĺžnik 10">
            <a:hlinkClick r:id="" action="ppaction://hlinkshowjump?jump=nextslide"/>
          </p:cNvPr>
          <p:cNvSpPr/>
          <p:nvPr userDrawn="1"/>
        </p:nvSpPr>
        <p:spPr>
          <a:xfrm>
            <a:off x="6804248" y="6237312"/>
            <a:ext cx="1008112" cy="504056"/>
          </a:xfrm>
          <a:prstGeom prst="roundRect">
            <a:avLst/>
          </a:prstGeom>
          <a:ln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1">
              <a:shade val="50000"/>
            </a:schemeClr>
          </a:lnRef>
          <a:fillRef idx="1001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b="1" dirty="0">
              <a:solidFill>
                <a:schemeClr val="tx1"/>
              </a:solidFill>
            </a:endParaRPr>
          </a:p>
        </p:txBody>
      </p:sp>
      <p:sp>
        <p:nvSpPr>
          <p:cNvPr id="12" name="Šípka doprava 11"/>
          <p:cNvSpPr/>
          <p:nvPr userDrawn="1"/>
        </p:nvSpPr>
        <p:spPr>
          <a:xfrm>
            <a:off x="7056276" y="6394829"/>
            <a:ext cx="504056" cy="189021"/>
          </a:xfrm>
          <a:prstGeom prst="rightArrow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sz="4000" b="1" dirty="0"/>
          </a:p>
        </p:txBody>
      </p:sp>
    </p:spTree>
  </p:cSld>
  <p:clrMapOvr>
    <a:masterClrMapping/>
  </p:clrMapOvr>
  <p:transition spd="med" advClick="0">
    <p:pull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D98FE-14E7-4081-A8A0-1E5F484424A9}" type="datetimeFigureOut">
              <a:rPr lang="sk-SK" smtClean="0"/>
              <a:pPr/>
              <a:t>5.6.2014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93CE4-BFE9-4529-AEA0-FBECE5610ED2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 spd="med" advClick="0">
    <p:pull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D98FE-14E7-4081-A8A0-1E5F484424A9}" type="datetimeFigureOut">
              <a:rPr lang="sk-SK" smtClean="0"/>
              <a:pPr/>
              <a:t>5.6.2014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93CE4-BFE9-4529-AEA0-FBECE5610ED2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 spd="med" advClick="0">
    <p:pull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D98FE-14E7-4081-A8A0-1E5F484424A9}" type="datetimeFigureOut">
              <a:rPr lang="sk-SK" smtClean="0"/>
              <a:pPr/>
              <a:t>5.6.2014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93CE4-BFE9-4529-AEA0-FBECE5610ED2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 spd="med" advClick="0">
    <p:pull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D98FE-14E7-4081-A8A0-1E5F484424A9}" type="datetimeFigureOut">
              <a:rPr lang="sk-SK" smtClean="0"/>
              <a:pPr/>
              <a:t>5.6.2014</a:t>
            </a:fld>
            <a:endParaRPr lang="sk-SK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4F93CE4-BFE9-4529-AEA0-FBECE5610ED2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sk-SK"/>
          </a:p>
        </p:txBody>
      </p:sp>
    </p:spTree>
  </p:cSld>
  <p:clrMapOvr>
    <a:masterClrMapping/>
  </p:clrMapOvr>
  <p:transition spd="med" advClick="0">
    <p:pull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D98FE-14E7-4081-A8A0-1E5F484424A9}" type="datetimeFigureOut">
              <a:rPr lang="sk-SK" smtClean="0"/>
              <a:pPr/>
              <a:t>5.6.2014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93CE4-BFE9-4529-AEA0-FBECE5610ED2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 spd="med" advClick="0">
    <p:pull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sk-SK" smtClean="0"/>
              <a:t>Upravte štýl predlohy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D98FE-14E7-4081-A8A0-1E5F484424A9}" type="datetimeFigureOut">
              <a:rPr lang="sk-SK" smtClean="0"/>
              <a:pPr/>
              <a:t>5.6.2014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93CE4-BFE9-4529-AEA0-FBECE5610ED2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 spd="med" advClick="0">
    <p:pull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D98FE-14E7-4081-A8A0-1E5F484424A9}" type="datetimeFigureOut">
              <a:rPr lang="sk-SK" smtClean="0"/>
              <a:pPr/>
              <a:t>5.6.2014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93CE4-BFE9-4529-AEA0-FBECE5610ED2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 spd="med" advClick="0">
    <p:pull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D98FE-14E7-4081-A8A0-1E5F484424A9}" type="datetimeFigureOut">
              <a:rPr lang="sk-SK" smtClean="0"/>
              <a:pPr/>
              <a:t>5.6.2014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93CE4-BFE9-4529-AEA0-FBECE5610ED2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 spd="med" advClick="0">
    <p:pull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D98FE-14E7-4081-A8A0-1E5F484424A9}" type="datetimeFigureOut">
              <a:rPr lang="sk-SK" smtClean="0"/>
              <a:pPr/>
              <a:t>5.6.2014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93CE4-BFE9-4529-AEA0-FBECE5610ED2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</p:spTree>
  </p:cSld>
  <p:clrMapOvr>
    <a:masterClrMapping/>
  </p:clrMapOvr>
  <p:transition spd="med" advClick="0">
    <p:pull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 smtClean="0"/>
              <a:t>Ak chcete pridať obrázok, kliknite na ikonu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D98FE-14E7-4081-A8A0-1E5F484424A9}" type="datetimeFigureOut">
              <a:rPr lang="sk-SK" smtClean="0"/>
              <a:pPr/>
              <a:t>5.6.2014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04F93CE4-BFE9-4529-AEA0-FBECE5610ED2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med" advClick="0">
    <p:pull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dirty="0" smtClean="0"/>
              <a:t>Upravte štýl predlohy textu.</a:t>
            </a:r>
          </a:p>
          <a:p>
            <a:pPr lvl="1"/>
            <a:r>
              <a:rPr lang="sk-SK" dirty="0" smtClean="0"/>
              <a:t>Druhá úroveň</a:t>
            </a:r>
          </a:p>
          <a:p>
            <a:pPr lvl="2"/>
            <a:r>
              <a:rPr lang="sk-SK" dirty="0" smtClean="0"/>
              <a:t>Tretia úroveň</a:t>
            </a:r>
          </a:p>
          <a:p>
            <a:pPr lvl="3"/>
            <a:r>
              <a:rPr lang="sk-SK" dirty="0" smtClean="0"/>
              <a:t>Štvrtá úroveň</a:t>
            </a:r>
          </a:p>
          <a:p>
            <a:pPr lvl="4"/>
            <a:r>
              <a:rPr lang="sk-SK" dirty="0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358D98FE-14E7-4081-A8A0-1E5F484424A9}" type="datetimeFigureOut">
              <a:rPr lang="sk-SK" smtClean="0"/>
              <a:pPr/>
              <a:t>5.6.2014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04F93CE4-BFE9-4529-AEA0-FBECE5610ED2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Zaoblený obdĺžnik 8">
            <a:hlinkClick r:id="" action="ppaction://hlinkshowjump?jump=nextslide"/>
          </p:cNvPr>
          <p:cNvSpPr/>
          <p:nvPr userDrawn="1"/>
        </p:nvSpPr>
        <p:spPr>
          <a:xfrm>
            <a:off x="8136" y="4036694"/>
            <a:ext cx="1008112" cy="504056"/>
          </a:xfrm>
          <a:prstGeom prst="roundRect">
            <a:avLst/>
          </a:prstGeom>
          <a:ln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1">
              <a:shade val="50000"/>
            </a:schemeClr>
          </a:lnRef>
          <a:fillRef idx="1001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b="1" dirty="0">
              <a:solidFill>
                <a:schemeClr val="tx1"/>
              </a:solidFill>
            </a:endParaRPr>
          </a:p>
        </p:txBody>
      </p:sp>
      <p:sp>
        <p:nvSpPr>
          <p:cNvPr id="10" name="Zaoblený obdĺžnik 9">
            <a:hlinkClick r:id="" action="ppaction://hlinkshowjump?jump=previousslide"/>
          </p:cNvPr>
          <p:cNvSpPr/>
          <p:nvPr userDrawn="1"/>
        </p:nvSpPr>
        <p:spPr>
          <a:xfrm>
            <a:off x="8136" y="4693028"/>
            <a:ext cx="1008112" cy="504056"/>
          </a:xfrm>
          <a:prstGeom prst="roundRect">
            <a:avLst/>
          </a:prstGeom>
          <a:ln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1">
              <a:shade val="50000"/>
            </a:schemeClr>
          </a:lnRef>
          <a:fillRef idx="1001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b="1" dirty="0">
              <a:solidFill>
                <a:schemeClr val="tx1"/>
              </a:solidFill>
            </a:endParaRPr>
          </a:p>
        </p:txBody>
      </p:sp>
      <p:sp>
        <p:nvSpPr>
          <p:cNvPr id="11" name="Zaoblený obdĺžnik 10">
            <a:hlinkClick r:id="" action="ppaction://hlinkshowjump?jump=lastslide"/>
          </p:cNvPr>
          <p:cNvSpPr/>
          <p:nvPr userDrawn="1"/>
        </p:nvSpPr>
        <p:spPr>
          <a:xfrm>
            <a:off x="8136" y="5301208"/>
            <a:ext cx="1008112" cy="504056"/>
          </a:xfrm>
          <a:prstGeom prst="roundRect">
            <a:avLst/>
          </a:prstGeom>
          <a:ln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1">
              <a:shade val="50000"/>
            </a:schemeClr>
          </a:lnRef>
          <a:fillRef idx="1001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b="1" dirty="0" smtClean="0">
                <a:solidFill>
                  <a:schemeClr val="tx1"/>
                </a:solidFill>
              </a:rPr>
              <a:t>FIN</a:t>
            </a:r>
            <a:endParaRPr lang="sk-SK" b="1" dirty="0">
              <a:solidFill>
                <a:schemeClr val="tx1"/>
              </a:solidFill>
            </a:endParaRPr>
          </a:p>
        </p:txBody>
      </p:sp>
      <p:sp>
        <p:nvSpPr>
          <p:cNvPr id="12" name="Šípka doprava 11"/>
          <p:cNvSpPr/>
          <p:nvPr userDrawn="1"/>
        </p:nvSpPr>
        <p:spPr>
          <a:xfrm>
            <a:off x="252028" y="4193612"/>
            <a:ext cx="504056" cy="189021"/>
          </a:xfrm>
          <a:prstGeom prst="rightArrow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sz="4000" b="1" dirty="0"/>
          </a:p>
        </p:txBody>
      </p:sp>
      <p:sp>
        <p:nvSpPr>
          <p:cNvPr id="13" name="Šípka doľava 12"/>
          <p:cNvSpPr/>
          <p:nvPr userDrawn="1"/>
        </p:nvSpPr>
        <p:spPr>
          <a:xfrm>
            <a:off x="220442" y="4850668"/>
            <a:ext cx="504056" cy="188776"/>
          </a:xfrm>
          <a:prstGeom prst="leftArrow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med" advClick="0">
    <p:pull/>
  </p:transition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control" Target="../activeX/activeX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slide" Target="slide13.xml"/><Relationship Id="rId1" Type="http://schemas.openxmlformats.org/officeDocument/2006/relationships/slideLayout" Target="../slideLayouts/slideLayout6.xml"/><Relationship Id="rId4" Type="http://schemas.openxmlformats.org/officeDocument/2006/relationships/slide" Target="slide1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" Target="slide12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12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12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12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" Target="slide6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7.gi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7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3138039"/>
          </a:xfr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sk-SK" sz="3600" dirty="0" smtClean="0">
                <a:solidFill>
                  <a:srgbClr val="FFFF00"/>
                </a:solidFill>
              </a:rPr>
              <a:t>OPTIQUE GÉOMETRIQUE</a:t>
            </a:r>
            <a:endParaRPr lang="sk-SK" sz="3600" dirty="0">
              <a:solidFill>
                <a:srgbClr val="FFFF00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779912" y="4725144"/>
            <a:ext cx="3535288" cy="576064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r"/>
            <a:r>
              <a:rPr lang="sk-SK" dirty="0" smtClean="0">
                <a:solidFill>
                  <a:srgbClr val="FF0000"/>
                </a:solidFill>
              </a:rPr>
              <a:t> Anna </a:t>
            </a:r>
            <a:r>
              <a:rPr lang="sk-SK" dirty="0" err="1" smtClean="0">
                <a:solidFill>
                  <a:srgbClr val="FF0000"/>
                </a:solidFill>
              </a:rPr>
              <a:t>Šullová</a:t>
            </a:r>
            <a:endParaRPr lang="sk-SK" dirty="0" smtClean="0">
              <a:solidFill>
                <a:srgbClr val="FF0000"/>
              </a:solidFill>
            </a:endParaRPr>
          </a:p>
          <a:p>
            <a:pPr algn="r"/>
            <a:endParaRPr lang="sk-SK" dirty="0" smtClean="0">
              <a:solidFill>
                <a:srgbClr val="FF0000"/>
              </a:solidFill>
            </a:endParaRP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554128446"/>
      </p:ext>
    </p:extLst>
  </p:cSld>
  <p:clrMapOvr>
    <a:masterClrMapping/>
  </p:clrMapOvr>
  <p:transition spd="med" advClick="0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0"/>
            <a:ext cx="8507288" cy="975638"/>
          </a:xfrm>
        </p:spPr>
        <p:txBody>
          <a:bodyPr>
            <a:normAutofit/>
          </a:bodyPr>
          <a:lstStyle/>
          <a:p>
            <a:pPr algn="ctr"/>
            <a:r>
              <a:rPr lang="fr-FR" sz="2800" cap="none" dirty="0" smtClean="0">
                <a:solidFill>
                  <a:srgbClr val="FFFF00"/>
                </a:solidFill>
              </a:rPr>
              <a:t>Notions fondamentales des lentilles minces</a:t>
            </a:r>
            <a:endParaRPr lang="sk-SK" sz="2800" cap="none" dirty="0">
              <a:solidFill>
                <a:srgbClr val="FFFF00"/>
              </a:solidFill>
            </a:endParaRPr>
          </a:p>
        </p:txBody>
      </p:sp>
      <p:pic>
        <p:nvPicPr>
          <p:cNvPr id="5122" name="Picture 2" descr="http://www.encyclopedie-enligne.com/Images/l/lentille_foyer_secondair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1484784"/>
            <a:ext cx="7200800" cy="475252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330353797"/>
      </p:ext>
    </p:extLst>
  </p:cSld>
  <p:clrMapOvr>
    <a:masterClrMapping/>
  </p:clrMapOvr>
  <p:transition spd="med" advClick="0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5791200" cy="1371600"/>
          </a:xfrm>
        </p:spPr>
        <p:txBody>
          <a:bodyPr>
            <a:normAutofit/>
          </a:bodyPr>
          <a:lstStyle/>
          <a:p>
            <a:r>
              <a:rPr lang="sk-SK" dirty="0" smtClean="0">
                <a:solidFill>
                  <a:srgbClr val="FFFF00"/>
                </a:solidFill>
              </a:rPr>
              <a:t>Les expériences d</a:t>
            </a:r>
            <a:r>
              <a:rPr lang="fr-FR" dirty="0" smtClean="0">
                <a:solidFill>
                  <a:srgbClr val="FFFF00"/>
                </a:solidFill>
              </a:rPr>
              <a:t>’optique</a:t>
            </a:r>
            <a:endParaRPr lang="sk-SK" dirty="0">
              <a:solidFill>
                <a:srgbClr val="FFFF00"/>
              </a:solidFill>
            </a:endParaRPr>
          </a:p>
        </p:txBody>
      </p:sp>
    </p:spTree>
    <p:controls>
      <mc:AlternateContent xmlns:mc="http://schemas.openxmlformats.org/markup-compatibility/2006">
        <mc:Choice xmlns:v="urn:schemas-microsoft-com:vml" Requires="v">
          <p:control spid="1048" name="ShockwaveFlash1" r:id="rId2" imgW="6839905" imgH="4319239"/>
        </mc:Choice>
        <mc:Fallback>
          <p:control name="ShockwaveFlash1" r:id="rId2" imgW="6839905" imgH="4319239">
            <p:pic>
              <p:nvPicPr>
                <p:cNvPr id="0" name="ShockwaveFlash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536700" y="1981200"/>
                  <a:ext cx="6832600" cy="43180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  <p:extLst>
      <p:ext uri="{BB962C8B-B14F-4D97-AF65-F5344CB8AC3E}">
        <p14:creationId xmlns:p14="http://schemas.microsoft.com/office/powerpoint/2010/main" val="3897595235"/>
      </p:ext>
    </p:extLst>
  </p:cSld>
  <p:clrMapOvr>
    <a:masterClrMapping/>
  </p:clrMapOvr>
  <p:transition spd="med" advClick="0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>
            <a:normAutofit/>
          </a:bodyPr>
          <a:lstStyle/>
          <a:p>
            <a:r>
              <a:rPr lang="sk-SK" sz="2800" b="1" dirty="0" err="1" smtClean="0">
                <a:solidFill>
                  <a:srgbClr val="FFFF00"/>
                </a:solidFill>
              </a:rPr>
              <a:t>Exercices</a:t>
            </a:r>
            <a:endParaRPr lang="sk-SK" sz="2800" b="1" dirty="0">
              <a:solidFill>
                <a:srgbClr val="FFFF00"/>
              </a:solidFill>
            </a:endParaRPr>
          </a:p>
        </p:txBody>
      </p:sp>
      <p:sp>
        <p:nvSpPr>
          <p:cNvPr id="3" name="BlokTextu 2">
            <a:hlinkClick r:id="rId2" action="ppaction://hlinksldjump"/>
          </p:cNvPr>
          <p:cNvSpPr txBox="1"/>
          <p:nvPr/>
        </p:nvSpPr>
        <p:spPr>
          <a:xfrm>
            <a:off x="3851920" y="2202828"/>
            <a:ext cx="2015689" cy="461665"/>
          </a:xfrm>
          <a:prstGeom prst="rect">
            <a:avLst/>
          </a:prstGeom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0">
            <a:scrgbClr r="0" g="0" b="0"/>
          </a:lnRef>
          <a:fillRef idx="1003">
            <a:schemeClr val="lt2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/>
          <a:p>
            <a:pPr algn="ctr"/>
            <a:r>
              <a:rPr lang="sk-SK" sz="2400" b="1" dirty="0" err="1" smtClean="0">
                <a:solidFill>
                  <a:srgbClr val="00B050"/>
                </a:solidFill>
              </a:rPr>
              <a:t>Exercice</a:t>
            </a:r>
            <a:r>
              <a:rPr lang="sk-SK" sz="2400" b="1" dirty="0" smtClean="0">
                <a:solidFill>
                  <a:srgbClr val="00B050"/>
                </a:solidFill>
              </a:rPr>
              <a:t> 1</a:t>
            </a:r>
            <a:endParaRPr lang="sk-SK" sz="2400" b="1" dirty="0">
              <a:solidFill>
                <a:srgbClr val="00B050"/>
              </a:solidFill>
            </a:endParaRPr>
          </a:p>
        </p:txBody>
      </p:sp>
      <p:sp>
        <p:nvSpPr>
          <p:cNvPr id="4" name="BlokTextu 3">
            <a:hlinkClick r:id="rId3" action="ppaction://hlinksldjump"/>
          </p:cNvPr>
          <p:cNvSpPr txBox="1"/>
          <p:nvPr/>
        </p:nvSpPr>
        <p:spPr>
          <a:xfrm>
            <a:off x="3851919" y="3212976"/>
            <a:ext cx="2015689" cy="461665"/>
          </a:xfrm>
          <a:prstGeom prst="rect">
            <a:avLst/>
          </a:prstGeom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0">
            <a:scrgbClr r="0" g="0" b="0"/>
          </a:lnRef>
          <a:fillRef idx="1003">
            <a:schemeClr val="lt2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/>
          <a:p>
            <a:pPr algn="ctr"/>
            <a:r>
              <a:rPr lang="sk-SK" sz="2400" b="1" dirty="0" err="1" smtClean="0">
                <a:solidFill>
                  <a:srgbClr val="29B21E"/>
                </a:solidFill>
              </a:rPr>
              <a:t>Exercice</a:t>
            </a:r>
            <a:r>
              <a:rPr lang="sk-SK" sz="2400" b="1" dirty="0" smtClean="0">
                <a:solidFill>
                  <a:srgbClr val="29B21E"/>
                </a:solidFill>
              </a:rPr>
              <a:t> 2</a:t>
            </a:r>
            <a:endParaRPr lang="sk-SK" sz="2400" b="1" dirty="0">
              <a:solidFill>
                <a:srgbClr val="29B21E"/>
              </a:solidFill>
            </a:endParaRPr>
          </a:p>
        </p:txBody>
      </p:sp>
      <p:sp>
        <p:nvSpPr>
          <p:cNvPr id="6" name="BlokTextu 5">
            <a:hlinkClick r:id="rId4" action="ppaction://hlinksldjump"/>
          </p:cNvPr>
          <p:cNvSpPr txBox="1"/>
          <p:nvPr/>
        </p:nvSpPr>
        <p:spPr>
          <a:xfrm>
            <a:off x="3851920" y="4149080"/>
            <a:ext cx="2015689" cy="461665"/>
          </a:xfrm>
          <a:prstGeom prst="rect">
            <a:avLst/>
          </a:prstGeom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0">
            <a:scrgbClr r="0" g="0" b="0"/>
          </a:lnRef>
          <a:fillRef idx="1003">
            <a:schemeClr val="lt2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/>
          <a:p>
            <a:pPr algn="ctr"/>
            <a:r>
              <a:rPr lang="sk-SK" sz="2400" b="1" dirty="0" err="1" smtClean="0">
                <a:solidFill>
                  <a:srgbClr val="29B21E"/>
                </a:solidFill>
              </a:rPr>
              <a:t>Exercice</a:t>
            </a:r>
            <a:r>
              <a:rPr lang="sk-SK" sz="2400" b="1" dirty="0" smtClean="0">
                <a:solidFill>
                  <a:srgbClr val="29B21E"/>
                </a:solidFill>
              </a:rPr>
              <a:t> </a:t>
            </a:r>
            <a:r>
              <a:rPr lang="fr-FR" sz="2400" b="1" dirty="0" smtClean="0">
                <a:solidFill>
                  <a:srgbClr val="29B21E"/>
                </a:solidFill>
              </a:rPr>
              <a:t>3</a:t>
            </a:r>
            <a:endParaRPr lang="sk-SK" sz="2400" b="1" dirty="0">
              <a:solidFill>
                <a:srgbClr val="29B21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4038351"/>
      </p:ext>
    </p:extLst>
  </p:cSld>
  <p:clrMapOvr>
    <a:masterClrMapping/>
  </p:clrMapOvr>
  <p:transition spd="med" advClick="0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" grpId="0" animBg="1"/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67546" y="208351"/>
            <a:ext cx="8229600" cy="1143000"/>
          </a:xfrm>
        </p:spPr>
        <p:txBody>
          <a:bodyPr/>
          <a:lstStyle/>
          <a:p>
            <a:r>
              <a:rPr lang="sk-SK" cap="none" dirty="0" err="1" smtClean="0">
                <a:solidFill>
                  <a:srgbClr val="29B21E"/>
                </a:solidFill>
              </a:rPr>
              <a:t>Exercice</a:t>
            </a:r>
            <a:r>
              <a:rPr lang="sk-SK" cap="none" dirty="0" smtClean="0">
                <a:solidFill>
                  <a:srgbClr val="29B21E"/>
                </a:solidFill>
              </a:rPr>
              <a:t> 1</a:t>
            </a:r>
            <a:endParaRPr lang="sk-SK" cap="none" dirty="0">
              <a:solidFill>
                <a:srgbClr val="29B21E"/>
              </a:solidFill>
            </a:endParaRPr>
          </a:p>
        </p:txBody>
      </p:sp>
      <p:sp>
        <p:nvSpPr>
          <p:cNvPr id="3" name="BlokTextu 2"/>
          <p:cNvSpPr txBox="1"/>
          <p:nvPr/>
        </p:nvSpPr>
        <p:spPr>
          <a:xfrm>
            <a:off x="503443" y="1433659"/>
            <a:ext cx="30217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smtClean="0"/>
              <a:t>METTEZ </a:t>
            </a:r>
            <a:r>
              <a:rPr lang="fr-FR" b="1" dirty="0" smtClean="0"/>
              <a:t> </a:t>
            </a:r>
            <a:r>
              <a:rPr lang="sk-SK" b="1" dirty="0" smtClean="0"/>
              <a:t>LA </a:t>
            </a:r>
            <a:r>
              <a:rPr lang="fr-FR" b="1" dirty="0" smtClean="0"/>
              <a:t> </a:t>
            </a:r>
            <a:r>
              <a:rPr lang="sk-SK" b="1" dirty="0" smtClean="0"/>
              <a:t>LÉGENDE</a:t>
            </a:r>
            <a:r>
              <a:rPr lang="fr-FR" b="1" dirty="0" smtClean="0"/>
              <a:t>:</a:t>
            </a:r>
            <a:endParaRPr lang="sk-SK" b="1" dirty="0"/>
          </a:p>
        </p:txBody>
      </p:sp>
      <p:sp>
        <p:nvSpPr>
          <p:cNvPr id="1045" name="Usmiata tvár 1044"/>
          <p:cNvSpPr/>
          <p:nvPr/>
        </p:nvSpPr>
        <p:spPr>
          <a:xfrm>
            <a:off x="7596336" y="5802064"/>
            <a:ext cx="936104" cy="806465"/>
          </a:xfrm>
          <a:prstGeom prst="smileyFace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>
              <a:solidFill>
                <a:srgbClr val="FFFF00"/>
              </a:solidFill>
            </a:endParaRPr>
          </a:p>
        </p:txBody>
      </p:sp>
      <p:sp>
        <p:nvSpPr>
          <p:cNvPr id="30" name="Zaoblený obdĺžnik 9">
            <a:hlinkClick r:id="rId2" action="ppaction://hlinksldjump"/>
          </p:cNvPr>
          <p:cNvSpPr/>
          <p:nvPr/>
        </p:nvSpPr>
        <p:spPr>
          <a:xfrm>
            <a:off x="0" y="3317063"/>
            <a:ext cx="1008112" cy="504056"/>
          </a:xfrm>
          <a:prstGeom prst="roundRect">
            <a:avLst/>
          </a:prstGeom>
          <a:ln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1">
              <a:shade val="50000"/>
            </a:schemeClr>
          </a:lnRef>
          <a:fillRef idx="1001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1050" b="1" dirty="0" smtClean="0">
                <a:solidFill>
                  <a:schemeClr val="tx1"/>
                </a:solidFill>
              </a:rPr>
              <a:t>EXERCICES</a:t>
            </a:r>
            <a:endParaRPr lang="sk-SK" sz="1050" b="1" dirty="0">
              <a:solidFill>
                <a:schemeClr val="tx1"/>
              </a:solidFill>
            </a:endParaRPr>
          </a:p>
        </p:txBody>
      </p:sp>
      <p:pic>
        <p:nvPicPr>
          <p:cNvPr id="30722" name="Picture 2" descr="http://villemin.gerard.free.fr/aScience/Physique/OPTIQUE/LDSnell_fichiers/image02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75872" y="764704"/>
            <a:ext cx="3136996" cy="2646239"/>
          </a:xfrm>
          <a:prstGeom prst="rect">
            <a:avLst/>
          </a:prstGeom>
          <a:noFill/>
        </p:spPr>
      </p:pic>
      <p:grpSp>
        <p:nvGrpSpPr>
          <p:cNvPr id="53" name="Skupina 52"/>
          <p:cNvGrpSpPr/>
          <p:nvPr/>
        </p:nvGrpSpPr>
        <p:grpSpPr>
          <a:xfrm>
            <a:off x="1259632" y="2345680"/>
            <a:ext cx="4824536" cy="4107656"/>
            <a:chOff x="2483768" y="2492896"/>
            <a:chExt cx="4104456" cy="3456384"/>
          </a:xfrm>
        </p:grpSpPr>
        <p:sp>
          <p:nvSpPr>
            <p:cNvPr id="32" name="Obdĺžnik 31"/>
            <p:cNvSpPr/>
            <p:nvPr/>
          </p:nvSpPr>
          <p:spPr>
            <a:xfrm>
              <a:off x="2483768" y="2492896"/>
              <a:ext cx="4104456" cy="3456384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cxnSp>
          <p:nvCxnSpPr>
            <p:cNvPr id="34" name="Rovná spojnica 33"/>
            <p:cNvCxnSpPr/>
            <p:nvPr/>
          </p:nvCxnSpPr>
          <p:spPr>
            <a:xfrm>
              <a:off x="3707904" y="2636912"/>
              <a:ext cx="864096" cy="1584176"/>
            </a:xfrm>
            <a:prstGeom prst="line">
              <a:avLst/>
            </a:prstGeom>
            <a:ln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Rovná spojnica 35"/>
            <p:cNvCxnSpPr/>
            <p:nvPr/>
          </p:nvCxnSpPr>
          <p:spPr>
            <a:xfrm>
              <a:off x="4572000" y="4221088"/>
              <a:ext cx="360040" cy="1440160"/>
            </a:xfrm>
            <a:prstGeom prst="line">
              <a:avLst/>
            </a:prstGeom>
            <a:ln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Rovná spojovacia šípka 37"/>
            <p:cNvCxnSpPr/>
            <p:nvPr/>
          </p:nvCxnSpPr>
          <p:spPr>
            <a:xfrm>
              <a:off x="3851920" y="2924944"/>
              <a:ext cx="144016" cy="288032"/>
            </a:xfrm>
            <a:prstGeom prst="straightConnector1">
              <a:avLst/>
            </a:prstGeom>
            <a:ln>
              <a:solidFill>
                <a:srgbClr val="FFFF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Rovná spojovacia šípka 39"/>
            <p:cNvCxnSpPr/>
            <p:nvPr/>
          </p:nvCxnSpPr>
          <p:spPr>
            <a:xfrm>
              <a:off x="4716016" y="4797152"/>
              <a:ext cx="72008" cy="288032"/>
            </a:xfrm>
            <a:prstGeom prst="straightConnector1">
              <a:avLst/>
            </a:prstGeom>
            <a:ln>
              <a:solidFill>
                <a:srgbClr val="FFFF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Rovná spojnica 41"/>
            <p:cNvCxnSpPr/>
            <p:nvPr/>
          </p:nvCxnSpPr>
          <p:spPr>
            <a:xfrm>
              <a:off x="2627784" y="4221088"/>
              <a:ext cx="3953370" cy="0"/>
            </a:xfrm>
            <a:prstGeom prst="line">
              <a:avLst/>
            </a:prstGeom>
            <a:ln>
              <a:solidFill>
                <a:srgbClr val="00B0F0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Rovná spojnica 43"/>
            <p:cNvCxnSpPr/>
            <p:nvPr/>
          </p:nvCxnSpPr>
          <p:spPr>
            <a:xfrm>
              <a:off x="4572000" y="2708920"/>
              <a:ext cx="72008" cy="2952328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1" name="Oblúk 50"/>
            <p:cNvSpPr/>
            <p:nvPr/>
          </p:nvSpPr>
          <p:spPr>
            <a:xfrm rot="10800000" flipV="1">
              <a:off x="4301703" y="3558159"/>
              <a:ext cx="558329" cy="374896"/>
            </a:xfrm>
            <a:prstGeom prst="arc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52" name="Oblúk 51"/>
            <p:cNvSpPr/>
            <p:nvPr/>
          </p:nvSpPr>
          <p:spPr>
            <a:xfrm rot="2455035" flipV="1">
              <a:off x="4338529" y="4934195"/>
              <a:ext cx="558329" cy="374896"/>
            </a:xfrm>
            <a:prstGeom prst="arc">
              <a:avLst>
                <a:gd name="adj1" fmla="val 19581133"/>
                <a:gd name="adj2" fmla="val 0"/>
              </a:avLst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</p:grpSp>
    </p:spTree>
    <p:extLst>
      <p:ext uri="{BB962C8B-B14F-4D97-AF65-F5344CB8AC3E}">
        <p14:creationId xmlns:p14="http://schemas.microsoft.com/office/powerpoint/2010/main" val="677446790"/>
      </p:ext>
    </p:extLst>
  </p:cSld>
  <p:clrMapOvr>
    <a:masterClrMapping/>
  </p:clrMapOvr>
  <p:transition spd="med" advClick="0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0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45"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cap="none" dirty="0" err="1" smtClean="0">
                <a:solidFill>
                  <a:srgbClr val="29B21E"/>
                </a:solidFill>
              </a:rPr>
              <a:t>Exercice</a:t>
            </a:r>
            <a:r>
              <a:rPr lang="sk-SK" cap="none" dirty="0" smtClean="0">
                <a:solidFill>
                  <a:srgbClr val="29B21E"/>
                </a:solidFill>
              </a:rPr>
              <a:t> </a:t>
            </a:r>
            <a:r>
              <a:rPr lang="fr-FR" cap="none" dirty="0" smtClean="0">
                <a:solidFill>
                  <a:srgbClr val="29B21E"/>
                </a:solidFill>
              </a:rPr>
              <a:t>2</a:t>
            </a:r>
            <a:endParaRPr lang="sk-SK" dirty="0"/>
          </a:p>
        </p:txBody>
      </p:sp>
      <p:sp>
        <p:nvSpPr>
          <p:cNvPr id="3" name="BlokTextu 2"/>
          <p:cNvSpPr txBox="1"/>
          <p:nvPr/>
        </p:nvSpPr>
        <p:spPr>
          <a:xfrm>
            <a:off x="683568" y="1656425"/>
            <a:ext cx="5472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QUESTIONS À CHOIX MULTIPLES</a:t>
            </a:r>
            <a:endParaRPr lang="sk-SK" b="1" dirty="0"/>
          </a:p>
        </p:txBody>
      </p:sp>
      <p:sp>
        <p:nvSpPr>
          <p:cNvPr id="8" name="BlokTextu 7"/>
          <p:cNvSpPr txBox="1"/>
          <p:nvPr/>
        </p:nvSpPr>
        <p:spPr>
          <a:xfrm>
            <a:off x="1619672" y="2132856"/>
            <a:ext cx="51845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On </a:t>
            </a:r>
            <a:r>
              <a:rPr lang="fr-FR" dirty="0" smtClean="0"/>
              <a:t>appelle l’angle d’incidence, l’angle entre:</a:t>
            </a:r>
          </a:p>
          <a:p>
            <a:pPr marL="342900" indent="-342900">
              <a:buFontTx/>
              <a:buAutoNum type="alphaLcPeriod"/>
            </a:pPr>
            <a:r>
              <a:rPr lang="fr-FR" dirty="0"/>
              <a:t>La normale et le rayon incident</a:t>
            </a:r>
          </a:p>
          <a:p>
            <a:pPr marL="342900" indent="-342900">
              <a:buAutoNum type="alphaLcPeriod"/>
            </a:pPr>
            <a:r>
              <a:rPr lang="fr-FR" dirty="0" smtClean="0"/>
              <a:t>La normale et le rayon réfracté</a:t>
            </a:r>
          </a:p>
          <a:p>
            <a:pPr marL="342900" indent="-342900">
              <a:buAutoNum type="alphaLcPeriod"/>
            </a:pPr>
            <a:r>
              <a:rPr lang="fr-FR" dirty="0" smtClean="0"/>
              <a:t>La surface et le rayon incident</a:t>
            </a:r>
            <a:endParaRPr lang="sk-SK" dirty="0"/>
          </a:p>
        </p:txBody>
      </p:sp>
      <p:sp>
        <p:nvSpPr>
          <p:cNvPr id="9" name="BlokTextu 8"/>
          <p:cNvSpPr txBox="1"/>
          <p:nvPr/>
        </p:nvSpPr>
        <p:spPr>
          <a:xfrm>
            <a:off x="1619672" y="3615379"/>
            <a:ext cx="73448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Qu'est ce que le </a:t>
            </a:r>
            <a:r>
              <a:rPr lang="fr-FR" dirty="0" smtClean="0"/>
              <a:t>foyer image?</a:t>
            </a:r>
          </a:p>
          <a:p>
            <a:pPr marL="342900" indent="-342900">
              <a:buAutoNum type="alphaLcPeriod"/>
            </a:pPr>
            <a:r>
              <a:rPr lang="fr-FR" dirty="0" smtClean="0"/>
              <a:t>Le point d’intersection de l’axe optique et de la lentille</a:t>
            </a:r>
          </a:p>
          <a:p>
            <a:pPr marL="342900" indent="-342900">
              <a:buAutoNum type="alphaLcPeriod"/>
            </a:pPr>
            <a:r>
              <a:rPr lang="fr-FR" dirty="0" smtClean="0"/>
              <a:t>Le point où apparaît l’image</a:t>
            </a:r>
          </a:p>
          <a:p>
            <a:pPr marL="342900" indent="-342900">
              <a:buAutoNum type="alphaLcPeriod"/>
            </a:pPr>
            <a:r>
              <a:rPr lang="fr-FR" dirty="0" smtClean="0"/>
              <a:t>Le point où vont se couper tous les rayons parallèls à l’axe optique</a:t>
            </a:r>
            <a:endParaRPr lang="sk-SK" dirty="0"/>
          </a:p>
        </p:txBody>
      </p:sp>
      <p:sp>
        <p:nvSpPr>
          <p:cNvPr id="10" name="BlokTextu 9"/>
          <p:cNvSpPr txBox="1"/>
          <p:nvPr/>
        </p:nvSpPr>
        <p:spPr>
          <a:xfrm>
            <a:off x="1615260" y="4924901"/>
            <a:ext cx="604867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L</a:t>
            </a:r>
            <a:r>
              <a:rPr lang="fr-FR" dirty="0" smtClean="0"/>
              <a:t>a lumière ne se propage pas dans un milieu:</a:t>
            </a:r>
          </a:p>
          <a:p>
            <a:pPr marL="342900" indent="-342900">
              <a:buAutoNum type="alphaLcPeriod"/>
            </a:pPr>
            <a:r>
              <a:rPr lang="fr-FR" dirty="0" smtClean="0"/>
              <a:t>opaque</a:t>
            </a:r>
          </a:p>
          <a:p>
            <a:pPr marL="342900" indent="-342900">
              <a:buAutoNum type="alphaLcPeriod"/>
            </a:pPr>
            <a:r>
              <a:rPr lang="fr-FR" dirty="0" smtClean="0"/>
              <a:t>transparent</a:t>
            </a:r>
          </a:p>
          <a:p>
            <a:pPr marL="342900" indent="-342900">
              <a:buAutoNum type="alphaLcPeriod"/>
            </a:pPr>
            <a:r>
              <a:rPr lang="fr-FR" dirty="0" smtClean="0"/>
              <a:t>hétérogène</a:t>
            </a:r>
          </a:p>
          <a:p>
            <a:pPr marL="342900" indent="-342900">
              <a:buAutoNum type="alphaLcPeriod"/>
            </a:pPr>
            <a:endParaRPr lang="fr-FR" dirty="0" smtClean="0"/>
          </a:p>
          <a:p>
            <a:pPr marL="342900" indent="-342900">
              <a:buAutoNum type="alphaLcPeriod"/>
            </a:pPr>
            <a:endParaRPr lang="sk-SK" dirty="0"/>
          </a:p>
        </p:txBody>
      </p:sp>
      <p:sp>
        <p:nvSpPr>
          <p:cNvPr id="11" name="Usmiata tvár 10"/>
          <p:cNvSpPr/>
          <p:nvPr/>
        </p:nvSpPr>
        <p:spPr>
          <a:xfrm>
            <a:off x="7596336" y="5802064"/>
            <a:ext cx="936104" cy="806465"/>
          </a:xfrm>
          <a:prstGeom prst="smileyFace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2" name="Zaoblený obdĺžnik 9">
            <a:hlinkClick r:id="rId2" action="ppaction://hlinksldjump"/>
          </p:cNvPr>
          <p:cNvSpPr/>
          <p:nvPr/>
        </p:nvSpPr>
        <p:spPr>
          <a:xfrm>
            <a:off x="0" y="3317063"/>
            <a:ext cx="1008112" cy="504056"/>
          </a:xfrm>
          <a:prstGeom prst="roundRect">
            <a:avLst/>
          </a:prstGeom>
          <a:ln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1">
              <a:shade val="50000"/>
            </a:schemeClr>
          </a:lnRef>
          <a:fillRef idx="1001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1050" b="1" dirty="0" smtClean="0">
                <a:solidFill>
                  <a:schemeClr val="tx1"/>
                </a:solidFill>
              </a:rPr>
              <a:t>EXERCICES</a:t>
            </a:r>
            <a:endParaRPr lang="sk-SK" sz="1050" b="1" dirty="0">
              <a:solidFill>
                <a:schemeClr val="tx1"/>
              </a:solidFill>
            </a:endParaRPr>
          </a:p>
        </p:txBody>
      </p:sp>
      <p:graphicFrame>
        <p:nvGraphicFramePr>
          <p:cNvPr id="6" name="Tabuľk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3196256"/>
              </p:ext>
            </p:extLst>
          </p:nvPr>
        </p:nvGraphicFramePr>
        <p:xfrm>
          <a:off x="7404484" y="2025757"/>
          <a:ext cx="1055948" cy="1112520"/>
        </p:xfrm>
        <a:graphic>
          <a:graphicData uri="http://schemas.openxmlformats.org/drawingml/2006/table">
            <a:tbl>
              <a:tblPr bandRow="1">
                <a:tableStyleId>{327F97BB-C833-4FB7-BDE5-3F7075034690}</a:tableStyleId>
              </a:tblPr>
              <a:tblGrid>
                <a:gridCol w="105594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1</a:t>
                      </a:r>
                      <a:r>
                        <a:rPr lang="sk-SK" baseline="0" dirty="0" smtClean="0"/>
                        <a:t> - A</a:t>
                      </a:r>
                      <a:endParaRPr lang="sk-SK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2 - C</a:t>
                      </a:r>
                      <a:endParaRPr lang="sk-SK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3 - A</a:t>
                      </a:r>
                      <a:endParaRPr lang="sk-SK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12513135"/>
      </p:ext>
    </p:extLst>
  </p:cSld>
  <p:clrMapOvr>
    <a:masterClrMapping/>
  </p:clrMapOvr>
  <p:transition spd="med" advClick="0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cap="none" dirty="0" err="1" smtClean="0">
                <a:solidFill>
                  <a:srgbClr val="29B21E"/>
                </a:solidFill>
              </a:rPr>
              <a:t>Exercice</a:t>
            </a:r>
            <a:r>
              <a:rPr lang="sk-SK" cap="none" dirty="0" smtClean="0">
                <a:solidFill>
                  <a:srgbClr val="29B21E"/>
                </a:solidFill>
              </a:rPr>
              <a:t> </a:t>
            </a:r>
            <a:r>
              <a:rPr lang="fr-FR" cap="none" dirty="0" smtClean="0">
                <a:solidFill>
                  <a:srgbClr val="29B21E"/>
                </a:solidFill>
              </a:rPr>
              <a:t>3</a:t>
            </a:r>
            <a:endParaRPr lang="sk-SK" dirty="0"/>
          </a:p>
        </p:txBody>
      </p:sp>
      <p:sp>
        <p:nvSpPr>
          <p:cNvPr id="3" name="Obdĺžnik 2"/>
          <p:cNvSpPr/>
          <p:nvPr/>
        </p:nvSpPr>
        <p:spPr>
          <a:xfrm>
            <a:off x="1278353" y="2172217"/>
            <a:ext cx="60486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/>
              <a:t>Broyage des aliments par les mâchoires et les dents : </a:t>
            </a:r>
            <a:endParaRPr lang="sk-SK" dirty="0"/>
          </a:p>
        </p:txBody>
      </p:sp>
      <p:sp>
        <p:nvSpPr>
          <p:cNvPr id="4" name="Obdĺžnik 3"/>
          <p:cNvSpPr/>
          <p:nvPr/>
        </p:nvSpPr>
        <p:spPr>
          <a:xfrm>
            <a:off x="1278353" y="3317063"/>
            <a:ext cx="637414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/>
              <a:t>Passage du bol alimentaire de la bouche à l’œsophage :</a:t>
            </a:r>
            <a:endParaRPr lang="sk-SK" dirty="0"/>
          </a:p>
        </p:txBody>
      </p:sp>
      <p:sp>
        <p:nvSpPr>
          <p:cNvPr id="5" name="Obdĺžnik 4"/>
          <p:cNvSpPr/>
          <p:nvPr/>
        </p:nvSpPr>
        <p:spPr>
          <a:xfrm>
            <a:off x="1278353" y="4506761"/>
            <a:ext cx="60486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/>
              <a:t>Glandes déversant leur suc dans la cavité buccale : </a:t>
            </a:r>
            <a:endParaRPr lang="sk-SK" dirty="0"/>
          </a:p>
        </p:txBody>
      </p:sp>
      <p:sp>
        <p:nvSpPr>
          <p:cNvPr id="7" name="BlokTextu 6"/>
          <p:cNvSpPr txBox="1"/>
          <p:nvPr/>
        </p:nvSpPr>
        <p:spPr>
          <a:xfrm>
            <a:off x="683568" y="1481669"/>
            <a:ext cx="49685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TROUVEZ LE MOT DÉFINI:</a:t>
            </a:r>
            <a:endParaRPr lang="sk-SK" b="1" dirty="0"/>
          </a:p>
        </p:txBody>
      </p:sp>
      <p:sp>
        <p:nvSpPr>
          <p:cNvPr id="8" name="Obdĺžnik 7"/>
          <p:cNvSpPr/>
          <p:nvPr/>
        </p:nvSpPr>
        <p:spPr>
          <a:xfrm>
            <a:off x="6763747" y="2153180"/>
            <a:ext cx="1967366" cy="771763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sp>
        <p:nvSpPr>
          <p:cNvPr id="11" name="Usmiata tvár 10"/>
          <p:cNvSpPr/>
          <p:nvPr/>
        </p:nvSpPr>
        <p:spPr>
          <a:xfrm>
            <a:off x="7596336" y="5802064"/>
            <a:ext cx="936104" cy="806465"/>
          </a:xfrm>
          <a:prstGeom prst="smileyFace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2" name="Obdĺžnik 11"/>
          <p:cNvSpPr/>
          <p:nvPr/>
        </p:nvSpPr>
        <p:spPr>
          <a:xfrm>
            <a:off x="6763747" y="4549770"/>
            <a:ext cx="1983807" cy="89545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sp>
        <p:nvSpPr>
          <p:cNvPr id="13" name="Obdĺžnik 12"/>
          <p:cNvSpPr/>
          <p:nvPr/>
        </p:nvSpPr>
        <p:spPr>
          <a:xfrm>
            <a:off x="7092280" y="3229975"/>
            <a:ext cx="1807998" cy="1135129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sp>
        <p:nvSpPr>
          <p:cNvPr id="17" name="BlokTextu 16"/>
          <p:cNvSpPr txBox="1"/>
          <p:nvPr/>
        </p:nvSpPr>
        <p:spPr>
          <a:xfrm>
            <a:off x="4847247" y="2539061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rgbClr val="FF0000"/>
                </a:solidFill>
              </a:rPr>
              <a:t> F</a:t>
            </a:r>
            <a:r>
              <a:rPr lang="fr-FR" b="1" dirty="0" smtClean="0">
                <a:solidFill>
                  <a:srgbClr val="FF0000"/>
                </a:solidFill>
              </a:rPr>
              <a:t>oyer objet</a:t>
            </a:r>
            <a:endParaRPr lang="sk-SK" b="1" dirty="0">
              <a:solidFill>
                <a:srgbClr val="FF0000"/>
              </a:solidFill>
            </a:endParaRPr>
          </a:p>
        </p:txBody>
      </p:sp>
      <p:sp>
        <p:nvSpPr>
          <p:cNvPr id="18" name="BlokTextu 17"/>
          <p:cNvSpPr txBox="1"/>
          <p:nvPr/>
        </p:nvSpPr>
        <p:spPr>
          <a:xfrm>
            <a:off x="4823390" y="4941168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rgbClr val="FF0000"/>
                </a:solidFill>
              </a:rPr>
              <a:t>Centre optique</a:t>
            </a:r>
            <a:endParaRPr lang="sk-SK" b="1" dirty="0">
              <a:solidFill>
                <a:srgbClr val="FF0000"/>
              </a:solidFill>
            </a:endParaRPr>
          </a:p>
        </p:txBody>
      </p:sp>
      <p:sp>
        <p:nvSpPr>
          <p:cNvPr id="19" name="BlokTextu 18"/>
          <p:cNvSpPr txBox="1"/>
          <p:nvPr/>
        </p:nvSpPr>
        <p:spPr>
          <a:xfrm>
            <a:off x="5067769" y="3636453"/>
            <a:ext cx="1795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rgbClr val="FF0000"/>
                </a:solidFill>
              </a:rPr>
              <a:t>L’axe optique</a:t>
            </a:r>
            <a:endParaRPr lang="sk-SK" b="1" dirty="0">
              <a:solidFill>
                <a:srgbClr val="FF0000"/>
              </a:solidFill>
            </a:endParaRPr>
          </a:p>
        </p:txBody>
      </p:sp>
      <p:sp>
        <p:nvSpPr>
          <p:cNvPr id="23" name="Zaoblený obdĺžnik 9">
            <a:hlinkClick r:id="rId2" action="ppaction://hlinksldjump"/>
          </p:cNvPr>
          <p:cNvSpPr/>
          <p:nvPr/>
        </p:nvSpPr>
        <p:spPr>
          <a:xfrm>
            <a:off x="0" y="3317063"/>
            <a:ext cx="1008112" cy="504056"/>
          </a:xfrm>
          <a:prstGeom prst="roundRect">
            <a:avLst/>
          </a:prstGeom>
          <a:ln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1">
              <a:shade val="50000"/>
            </a:schemeClr>
          </a:lnRef>
          <a:fillRef idx="1001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1050" b="1" dirty="0" smtClean="0">
                <a:solidFill>
                  <a:schemeClr val="tx1"/>
                </a:solidFill>
              </a:rPr>
              <a:t>EXERCICES</a:t>
            </a:r>
            <a:endParaRPr lang="sk-SK" sz="105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9839455"/>
      </p:ext>
    </p:extLst>
  </p:cSld>
  <p:clrMapOvr>
    <a:masterClrMapping/>
  </p:clrMapOvr>
  <p:transition spd="med" advClick="0">
    <p:pull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  <p:bldLst>
      <p:bldP spid="1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cap="none" dirty="0" err="1" smtClean="0">
                <a:solidFill>
                  <a:srgbClr val="29B21E"/>
                </a:solidFill>
              </a:rPr>
              <a:t>Exercice</a:t>
            </a:r>
            <a:r>
              <a:rPr lang="sk-SK" cap="none" dirty="0" smtClean="0">
                <a:solidFill>
                  <a:srgbClr val="29B21E"/>
                </a:solidFill>
              </a:rPr>
              <a:t> </a:t>
            </a:r>
            <a:r>
              <a:rPr lang="fr-FR" cap="none" dirty="0" smtClean="0">
                <a:solidFill>
                  <a:srgbClr val="29B21E"/>
                </a:solidFill>
              </a:rPr>
              <a:t>3</a:t>
            </a:r>
            <a:endParaRPr lang="sk-SK" dirty="0"/>
          </a:p>
        </p:txBody>
      </p:sp>
      <p:sp>
        <p:nvSpPr>
          <p:cNvPr id="6" name="Obdĺžnik 5"/>
          <p:cNvSpPr/>
          <p:nvPr/>
        </p:nvSpPr>
        <p:spPr>
          <a:xfrm>
            <a:off x="504056" y="2261889"/>
            <a:ext cx="691276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/>
              <a:t>Mouvements de la paroi du tube digestif assurant la progression des aliments :</a:t>
            </a:r>
            <a:endParaRPr lang="sk-SK" dirty="0"/>
          </a:p>
        </p:txBody>
      </p:sp>
      <p:sp>
        <p:nvSpPr>
          <p:cNvPr id="7" name="BlokTextu 6"/>
          <p:cNvSpPr txBox="1"/>
          <p:nvPr/>
        </p:nvSpPr>
        <p:spPr>
          <a:xfrm>
            <a:off x="683568" y="1481669"/>
            <a:ext cx="49685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TROUVEZ LE MOT DÉFINI:</a:t>
            </a:r>
            <a:endParaRPr lang="sk-SK" b="1" dirty="0"/>
          </a:p>
        </p:txBody>
      </p:sp>
      <p:sp>
        <p:nvSpPr>
          <p:cNvPr id="9" name="Obdĺžnik 8"/>
          <p:cNvSpPr/>
          <p:nvPr/>
        </p:nvSpPr>
        <p:spPr>
          <a:xfrm>
            <a:off x="1364858" y="3636453"/>
            <a:ext cx="25955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k-SK" dirty="0" err="1"/>
              <a:t>Catalyseur</a:t>
            </a:r>
            <a:r>
              <a:rPr lang="sk-SK" dirty="0"/>
              <a:t> </a:t>
            </a:r>
            <a:r>
              <a:rPr lang="sk-SK" dirty="0" err="1"/>
              <a:t>biologique</a:t>
            </a:r>
            <a:r>
              <a:rPr lang="sk-SK" dirty="0"/>
              <a:t> : </a:t>
            </a:r>
          </a:p>
        </p:txBody>
      </p:sp>
      <p:sp>
        <p:nvSpPr>
          <p:cNvPr id="10" name="Obdĺžnik 9"/>
          <p:cNvSpPr/>
          <p:nvPr/>
        </p:nvSpPr>
        <p:spPr>
          <a:xfrm>
            <a:off x="1115616" y="5013176"/>
            <a:ext cx="64807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/>
              <a:t>Synonyme de "cellule épithéliale de l'intestin </a:t>
            </a:r>
            <a:r>
              <a:rPr lang="fr-FR" dirty="0" smtClean="0"/>
              <a:t>grêle":</a:t>
            </a:r>
            <a:r>
              <a:rPr lang="fr-FR" dirty="0"/>
              <a:t> </a:t>
            </a:r>
            <a:endParaRPr lang="sk-SK" dirty="0"/>
          </a:p>
        </p:txBody>
      </p:sp>
      <p:sp>
        <p:nvSpPr>
          <p:cNvPr id="11" name="Usmiata tvár 10"/>
          <p:cNvSpPr/>
          <p:nvPr/>
        </p:nvSpPr>
        <p:spPr>
          <a:xfrm>
            <a:off x="8316924" y="6171396"/>
            <a:ext cx="468052" cy="579264"/>
          </a:xfrm>
          <a:prstGeom prst="smileyFace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2" name="Obdĺžnik 11"/>
          <p:cNvSpPr/>
          <p:nvPr/>
        </p:nvSpPr>
        <p:spPr>
          <a:xfrm>
            <a:off x="2176864" y="2585054"/>
            <a:ext cx="4189677" cy="55591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sp>
        <p:nvSpPr>
          <p:cNvPr id="13" name="Obdĺžnik 12"/>
          <p:cNvSpPr/>
          <p:nvPr/>
        </p:nvSpPr>
        <p:spPr>
          <a:xfrm>
            <a:off x="3954451" y="3696983"/>
            <a:ext cx="1967365" cy="561389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sp>
        <p:nvSpPr>
          <p:cNvPr id="16" name="Obdĺžnik 15"/>
          <p:cNvSpPr/>
          <p:nvPr/>
        </p:nvSpPr>
        <p:spPr>
          <a:xfrm>
            <a:off x="6516724" y="5033500"/>
            <a:ext cx="2268252" cy="627747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sp>
        <p:nvSpPr>
          <p:cNvPr id="20" name="BlokTextu 19"/>
          <p:cNvSpPr txBox="1"/>
          <p:nvPr/>
        </p:nvSpPr>
        <p:spPr>
          <a:xfrm>
            <a:off x="6383890" y="2678345"/>
            <a:ext cx="24857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rgbClr val="FF0000"/>
                </a:solidFill>
              </a:rPr>
              <a:t>Lentille convergente</a:t>
            </a:r>
            <a:endParaRPr lang="sk-SK" b="1" dirty="0">
              <a:solidFill>
                <a:srgbClr val="FF0000"/>
              </a:solidFill>
            </a:endParaRPr>
          </a:p>
        </p:txBody>
      </p:sp>
      <p:sp>
        <p:nvSpPr>
          <p:cNvPr id="21" name="BlokTextu 20"/>
          <p:cNvSpPr txBox="1"/>
          <p:nvPr/>
        </p:nvSpPr>
        <p:spPr>
          <a:xfrm>
            <a:off x="6383890" y="3726262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rgbClr val="FF0000"/>
                </a:solidFill>
              </a:rPr>
              <a:t>Loupe</a:t>
            </a:r>
            <a:endParaRPr lang="sk-SK" b="1" dirty="0">
              <a:solidFill>
                <a:srgbClr val="FF0000"/>
              </a:solidFill>
            </a:endParaRPr>
          </a:p>
        </p:txBody>
      </p:sp>
      <p:sp>
        <p:nvSpPr>
          <p:cNvPr id="22" name="BlokTextu 21"/>
          <p:cNvSpPr txBox="1"/>
          <p:nvPr/>
        </p:nvSpPr>
        <p:spPr>
          <a:xfrm>
            <a:off x="6984776" y="5664090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rgbClr val="FF0000"/>
                </a:solidFill>
              </a:rPr>
              <a:t>Myopie</a:t>
            </a:r>
            <a:endParaRPr lang="sk-SK" b="1" dirty="0">
              <a:solidFill>
                <a:srgbClr val="FF0000"/>
              </a:solidFill>
            </a:endParaRPr>
          </a:p>
        </p:txBody>
      </p:sp>
      <p:sp>
        <p:nvSpPr>
          <p:cNvPr id="23" name="Zaoblený obdĺžnik 9">
            <a:hlinkClick r:id="rId2" action="ppaction://hlinksldjump"/>
          </p:cNvPr>
          <p:cNvSpPr/>
          <p:nvPr/>
        </p:nvSpPr>
        <p:spPr>
          <a:xfrm>
            <a:off x="0" y="3317063"/>
            <a:ext cx="1008112" cy="504056"/>
          </a:xfrm>
          <a:prstGeom prst="roundRect">
            <a:avLst/>
          </a:prstGeom>
          <a:ln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1">
              <a:shade val="50000"/>
            </a:schemeClr>
          </a:lnRef>
          <a:fillRef idx="1001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1050" b="1" dirty="0" smtClean="0">
                <a:solidFill>
                  <a:schemeClr val="tx1"/>
                </a:solidFill>
              </a:rPr>
              <a:t>EXERCICES</a:t>
            </a:r>
            <a:endParaRPr lang="sk-SK" sz="105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6826161"/>
      </p:ext>
    </p:extLst>
  </p:cSld>
  <p:clrMapOvr>
    <a:masterClrMapping/>
  </p:clrMapOvr>
  <p:transition spd="med" advClick="0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  <p:bldLst>
      <p:bldP spid="2" grpId="0"/>
      <p:bldP spid="20" grpId="0"/>
      <p:bldP spid="21" grpId="0"/>
      <p:bldP spid="2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71600" y="2060848"/>
            <a:ext cx="7416824" cy="1371600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fr-FR" sz="4400" cap="none" dirty="0" smtClean="0">
                <a:solidFill>
                  <a:srgbClr val="FFFF00"/>
                </a:solidFill>
              </a:rPr>
              <a:t>Merci pour </a:t>
            </a:r>
            <a:r>
              <a:rPr lang="sk-SK" sz="4400" cap="none" dirty="0">
                <a:solidFill>
                  <a:srgbClr val="FFFF00"/>
                </a:solidFill>
              </a:rPr>
              <a:t/>
            </a:r>
            <a:br>
              <a:rPr lang="sk-SK" sz="4400" cap="none" dirty="0">
                <a:solidFill>
                  <a:srgbClr val="FFFF00"/>
                </a:solidFill>
              </a:rPr>
            </a:br>
            <a:r>
              <a:rPr lang="fr-FR" sz="4400" cap="none" dirty="0" smtClean="0">
                <a:solidFill>
                  <a:srgbClr val="FFFF00"/>
                </a:solidFill>
              </a:rPr>
              <a:t>votre attention</a:t>
            </a:r>
            <a:endParaRPr lang="sk-SK" sz="4400" cap="none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4492242"/>
      </p:ext>
    </p:extLst>
  </p:cSld>
  <p:clrMapOvr>
    <a:masterClrMapping/>
  </p:clrMapOvr>
  <p:transition spd="med" advClick="0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1560" y="260648"/>
            <a:ext cx="8532440" cy="1728192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sk-SK" sz="3100" cap="none" dirty="0" err="1" smtClean="0">
                <a:solidFill>
                  <a:srgbClr val="FFFF00"/>
                </a:solidFill>
              </a:rPr>
              <a:t>Lo</a:t>
            </a:r>
            <a:r>
              <a:rPr lang="fr-FR" sz="3100" cap="none" dirty="0" smtClean="0">
                <a:solidFill>
                  <a:srgbClr val="FFFF00"/>
                </a:solidFill>
              </a:rPr>
              <a:t>rsque la lumière arrive sur un milieu opaque, elle peut être:</a:t>
            </a:r>
            <a:r>
              <a:rPr lang="sk-SK" sz="2700" dirty="0" smtClean="0"/>
              <a:t/>
            </a:r>
            <a:br>
              <a:rPr lang="sk-SK" sz="2700" dirty="0" smtClean="0"/>
            </a:br>
            <a:endParaRPr lang="sk-SK" sz="2700" dirty="0"/>
          </a:p>
        </p:txBody>
      </p:sp>
      <p:sp>
        <p:nvSpPr>
          <p:cNvPr id="3" name="BlokTextu 2"/>
          <p:cNvSpPr txBox="1"/>
          <p:nvPr/>
        </p:nvSpPr>
        <p:spPr>
          <a:xfrm>
            <a:off x="1403648" y="1916832"/>
            <a:ext cx="6408712" cy="29748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sz="2800" dirty="0" smtClean="0"/>
          </a:p>
          <a:p>
            <a:pPr marL="457200" indent="-457200">
              <a:lnSpc>
                <a:spcPct val="200000"/>
              </a:lnSpc>
              <a:buFont typeface="Arial" pitchFamily="34" charset="0"/>
              <a:buChar char="•"/>
            </a:pPr>
            <a:r>
              <a:rPr lang="fr-FR" sz="2800" dirty="0" smtClean="0"/>
              <a:t>diffusée</a:t>
            </a:r>
          </a:p>
          <a:p>
            <a:pPr marL="457200" indent="-457200">
              <a:lnSpc>
                <a:spcPct val="200000"/>
              </a:lnSpc>
              <a:buFont typeface="Arial" pitchFamily="34" charset="0"/>
              <a:buChar char="•"/>
            </a:pPr>
            <a:r>
              <a:rPr lang="fr-FR" sz="2800" dirty="0" smtClean="0"/>
              <a:t>réfléchie</a:t>
            </a:r>
          </a:p>
          <a:p>
            <a:pPr marL="457200" indent="-457200">
              <a:lnSpc>
                <a:spcPct val="200000"/>
              </a:lnSpc>
              <a:buFont typeface="Arial" pitchFamily="34" charset="0"/>
              <a:buChar char="•"/>
            </a:pPr>
            <a:r>
              <a:rPr lang="fr-FR" sz="2800" dirty="0" smtClean="0"/>
              <a:t>absorbée</a:t>
            </a:r>
            <a:endParaRPr lang="sk-SK" sz="2400" dirty="0"/>
          </a:p>
        </p:txBody>
      </p:sp>
    </p:spTree>
    <p:extLst>
      <p:ext uri="{BB962C8B-B14F-4D97-AF65-F5344CB8AC3E}">
        <p14:creationId xmlns:p14="http://schemas.microsoft.com/office/powerpoint/2010/main" val="1349750036"/>
      </p:ext>
    </p:extLst>
  </p:cSld>
  <p:clrMapOvr>
    <a:masterClrMapping/>
  </p:clrMapOvr>
  <p:transition spd="med" advClick="0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211144" cy="1371600"/>
          </a:xfrm>
        </p:spPr>
        <p:txBody>
          <a:bodyPr>
            <a:normAutofit/>
          </a:bodyPr>
          <a:lstStyle/>
          <a:p>
            <a:r>
              <a:rPr lang="fr-FR" sz="2800" cap="none" dirty="0" smtClean="0">
                <a:solidFill>
                  <a:srgbClr val="FFFF00"/>
                </a:solidFill>
              </a:rPr>
              <a:t>Diffusion et réflexion de la lumière</a:t>
            </a:r>
            <a:endParaRPr lang="sk-SK" sz="2800" cap="none" dirty="0">
              <a:solidFill>
                <a:srgbClr val="FFFF00"/>
              </a:solidFill>
            </a:endParaRPr>
          </a:p>
        </p:txBody>
      </p:sp>
      <p:grpSp>
        <p:nvGrpSpPr>
          <p:cNvPr id="89" name="Skupina 88"/>
          <p:cNvGrpSpPr/>
          <p:nvPr/>
        </p:nvGrpSpPr>
        <p:grpSpPr>
          <a:xfrm>
            <a:off x="1763688" y="2132856"/>
            <a:ext cx="6732926" cy="1450360"/>
            <a:chOff x="1763688" y="2132856"/>
            <a:chExt cx="6732926" cy="1450360"/>
          </a:xfrm>
        </p:grpSpPr>
        <p:grpSp>
          <p:nvGrpSpPr>
            <p:cNvPr id="88" name="Skupina 87"/>
            <p:cNvGrpSpPr/>
            <p:nvPr/>
          </p:nvGrpSpPr>
          <p:grpSpPr>
            <a:xfrm>
              <a:off x="4427984" y="2636912"/>
              <a:ext cx="468052" cy="432048"/>
              <a:chOff x="4427984" y="2636912"/>
              <a:chExt cx="468052" cy="432048"/>
            </a:xfrm>
          </p:grpSpPr>
          <p:cxnSp>
            <p:nvCxnSpPr>
              <p:cNvPr id="65" name="Rovná spojovacia šípka 64"/>
              <p:cNvCxnSpPr/>
              <p:nvPr/>
            </p:nvCxnSpPr>
            <p:spPr>
              <a:xfrm flipV="1">
                <a:off x="4788024" y="2636912"/>
                <a:ext cx="108012" cy="432048"/>
              </a:xfrm>
              <a:prstGeom prst="straightConnector1">
                <a:avLst/>
              </a:prstGeom>
              <a:ln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Rovná spojovacia šípka 68"/>
              <p:cNvCxnSpPr/>
              <p:nvPr/>
            </p:nvCxnSpPr>
            <p:spPr>
              <a:xfrm flipV="1">
                <a:off x="4427984" y="2636912"/>
                <a:ext cx="432048" cy="432048"/>
              </a:xfrm>
              <a:prstGeom prst="straightConnector1">
                <a:avLst/>
              </a:prstGeom>
              <a:ln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9" name="Rovná spojovacia šípka 28"/>
            <p:cNvCxnSpPr/>
            <p:nvPr/>
          </p:nvCxnSpPr>
          <p:spPr>
            <a:xfrm flipH="1" flipV="1">
              <a:off x="4491608" y="2637820"/>
              <a:ext cx="288032" cy="432048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Rovná spojovacia šípka 33"/>
            <p:cNvCxnSpPr/>
            <p:nvPr/>
          </p:nvCxnSpPr>
          <p:spPr>
            <a:xfrm flipV="1">
              <a:off x="4779640" y="2565812"/>
              <a:ext cx="792088" cy="504056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Rovná spojovacia šípka 34"/>
            <p:cNvCxnSpPr/>
            <p:nvPr/>
          </p:nvCxnSpPr>
          <p:spPr>
            <a:xfrm flipV="1">
              <a:off x="4779640" y="2637820"/>
              <a:ext cx="1152128" cy="432048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Rovná spojovacia šípka 35"/>
            <p:cNvCxnSpPr/>
            <p:nvPr/>
          </p:nvCxnSpPr>
          <p:spPr>
            <a:xfrm>
              <a:off x="3339480" y="2493804"/>
              <a:ext cx="1080120" cy="576064"/>
            </a:xfrm>
            <a:prstGeom prst="straightConnector1">
              <a:avLst/>
            </a:prstGeom>
            <a:ln>
              <a:solidFill>
                <a:srgbClr val="00206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BlokTextu 41"/>
            <p:cNvSpPr txBox="1"/>
            <p:nvPr/>
          </p:nvSpPr>
          <p:spPr>
            <a:xfrm>
              <a:off x="6003776" y="3213884"/>
              <a:ext cx="158417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dirty="0" smtClean="0"/>
                <a:t> Surface</a:t>
              </a:r>
              <a:endParaRPr lang="sk-SK" dirty="0"/>
            </a:p>
          </p:txBody>
        </p:sp>
        <p:cxnSp>
          <p:nvCxnSpPr>
            <p:cNvPr id="60" name="Rovná spojovacia šípka 59"/>
            <p:cNvCxnSpPr/>
            <p:nvPr/>
          </p:nvCxnSpPr>
          <p:spPr>
            <a:xfrm>
              <a:off x="3699520" y="2493804"/>
              <a:ext cx="1080120" cy="576064"/>
            </a:xfrm>
            <a:prstGeom prst="straightConnector1">
              <a:avLst/>
            </a:prstGeom>
            <a:ln>
              <a:solidFill>
                <a:srgbClr val="00206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3" name="Obdĺžnik 62"/>
            <p:cNvSpPr/>
            <p:nvPr/>
          </p:nvSpPr>
          <p:spPr>
            <a:xfrm>
              <a:off x="3699520" y="3069868"/>
              <a:ext cx="2232248" cy="7200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cxnSp>
          <p:nvCxnSpPr>
            <p:cNvPr id="67" name="Rovná spojovacia šípka 66"/>
            <p:cNvCxnSpPr/>
            <p:nvPr/>
          </p:nvCxnSpPr>
          <p:spPr>
            <a:xfrm flipH="1" flipV="1">
              <a:off x="4203576" y="2637820"/>
              <a:ext cx="216024" cy="432048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Rovná spojovacia šípka 70"/>
            <p:cNvCxnSpPr/>
            <p:nvPr/>
          </p:nvCxnSpPr>
          <p:spPr>
            <a:xfrm flipH="1" flipV="1">
              <a:off x="4339208" y="2413412"/>
              <a:ext cx="80392" cy="656456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4" name="BlokTextu 83"/>
            <p:cNvSpPr txBox="1"/>
            <p:nvPr/>
          </p:nvSpPr>
          <p:spPr>
            <a:xfrm>
              <a:off x="1763688" y="2142148"/>
              <a:ext cx="2337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dirty="0" smtClean="0">
                  <a:solidFill>
                    <a:srgbClr val="0070C0"/>
                  </a:solidFill>
                </a:rPr>
                <a:t>Rayon</a:t>
              </a:r>
              <a:r>
                <a:rPr lang="sk-SK" dirty="0" smtClean="0">
                  <a:solidFill>
                    <a:srgbClr val="0070C0"/>
                  </a:solidFill>
                </a:rPr>
                <a:t>s</a:t>
              </a:r>
              <a:r>
                <a:rPr lang="fr-FR" dirty="0" smtClean="0">
                  <a:solidFill>
                    <a:srgbClr val="0070C0"/>
                  </a:solidFill>
                </a:rPr>
                <a:t> incidents</a:t>
              </a:r>
              <a:endParaRPr lang="sk-SK" dirty="0">
                <a:solidFill>
                  <a:srgbClr val="0070C0"/>
                </a:solidFill>
              </a:endParaRPr>
            </a:p>
          </p:txBody>
        </p:sp>
        <p:sp>
          <p:nvSpPr>
            <p:cNvPr id="85" name="BlokTextu 84"/>
            <p:cNvSpPr txBox="1"/>
            <p:nvPr/>
          </p:nvSpPr>
          <p:spPr>
            <a:xfrm>
              <a:off x="6228184" y="2132856"/>
              <a:ext cx="226843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dirty="0" smtClean="0">
                  <a:solidFill>
                    <a:srgbClr val="FF0000"/>
                  </a:solidFill>
                </a:rPr>
                <a:t>Rayons diffusés</a:t>
              </a:r>
              <a:endParaRPr lang="sk-SK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90" name="Skupina 89"/>
          <p:cNvGrpSpPr/>
          <p:nvPr/>
        </p:nvGrpSpPr>
        <p:grpSpPr>
          <a:xfrm>
            <a:off x="1763688" y="4149080"/>
            <a:ext cx="6730088" cy="2241540"/>
            <a:chOff x="1802352" y="3645024"/>
            <a:chExt cx="6730088" cy="2241540"/>
          </a:xfrm>
        </p:grpSpPr>
        <p:cxnSp>
          <p:nvCxnSpPr>
            <p:cNvPr id="37" name="Rovná spojovacia šípka 36"/>
            <p:cNvCxnSpPr/>
            <p:nvPr/>
          </p:nvCxnSpPr>
          <p:spPr>
            <a:xfrm>
              <a:off x="2771800" y="4293096"/>
              <a:ext cx="1296144" cy="864096"/>
            </a:xfrm>
            <a:prstGeom prst="straightConnector1">
              <a:avLst/>
            </a:prstGeom>
            <a:ln>
              <a:solidFill>
                <a:srgbClr val="00206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Rovná spojovacia šípka 37"/>
            <p:cNvCxnSpPr/>
            <p:nvPr/>
          </p:nvCxnSpPr>
          <p:spPr>
            <a:xfrm flipV="1">
              <a:off x="4716016" y="4509120"/>
              <a:ext cx="1152128" cy="648072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BlokTextu 40"/>
            <p:cNvSpPr txBox="1"/>
            <p:nvPr/>
          </p:nvSpPr>
          <p:spPr>
            <a:xfrm>
              <a:off x="1802352" y="3645024"/>
              <a:ext cx="2337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dirty="0" smtClean="0">
                  <a:solidFill>
                    <a:srgbClr val="0070C0"/>
                  </a:solidFill>
                </a:rPr>
                <a:t>Rayon</a:t>
              </a:r>
              <a:r>
                <a:rPr lang="sk-SK" dirty="0" smtClean="0">
                  <a:solidFill>
                    <a:srgbClr val="0070C0"/>
                  </a:solidFill>
                </a:rPr>
                <a:t>s</a:t>
              </a:r>
              <a:r>
                <a:rPr lang="fr-FR" dirty="0" smtClean="0">
                  <a:solidFill>
                    <a:srgbClr val="0070C0"/>
                  </a:solidFill>
                </a:rPr>
                <a:t> incidents</a:t>
              </a:r>
              <a:endParaRPr lang="sk-SK" dirty="0">
                <a:solidFill>
                  <a:srgbClr val="0070C0"/>
                </a:solidFill>
              </a:endParaRPr>
            </a:p>
          </p:txBody>
        </p:sp>
        <p:sp>
          <p:nvSpPr>
            <p:cNvPr id="45" name="BlokTextu 44"/>
            <p:cNvSpPr txBox="1"/>
            <p:nvPr/>
          </p:nvSpPr>
          <p:spPr>
            <a:xfrm>
              <a:off x="6264010" y="3923764"/>
              <a:ext cx="226843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dirty="0" smtClean="0">
                  <a:solidFill>
                    <a:srgbClr val="FF0000"/>
                  </a:solidFill>
                </a:rPr>
                <a:t>Rayons réfléchis</a:t>
              </a:r>
              <a:endParaRPr lang="sk-SK" dirty="0">
                <a:solidFill>
                  <a:srgbClr val="FF0000"/>
                </a:solidFill>
              </a:endParaRPr>
            </a:p>
          </p:txBody>
        </p:sp>
        <p:sp>
          <p:nvSpPr>
            <p:cNvPr id="73" name="Obdĺžnik 72"/>
            <p:cNvSpPr/>
            <p:nvPr/>
          </p:nvSpPr>
          <p:spPr>
            <a:xfrm>
              <a:off x="3779912" y="5157192"/>
              <a:ext cx="2232248" cy="7200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cxnSp>
          <p:nvCxnSpPr>
            <p:cNvPr id="75" name="Rovná spojovacia šípka 74"/>
            <p:cNvCxnSpPr/>
            <p:nvPr/>
          </p:nvCxnSpPr>
          <p:spPr>
            <a:xfrm>
              <a:off x="3419872" y="4293096"/>
              <a:ext cx="1296144" cy="864096"/>
            </a:xfrm>
            <a:prstGeom prst="straightConnector1">
              <a:avLst/>
            </a:prstGeom>
            <a:ln>
              <a:solidFill>
                <a:srgbClr val="00206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Rovná spojovacia šípka 77"/>
            <p:cNvCxnSpPr/>
            <p:nvPr/>
          </p:nvCxnSpPr>
          <p:spPr>
            <a:xfrm flipV="1">
              <a:off x="4067944" y="4509120"/>
              <a:ext cx="1152128" cy="648072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6" name="BlokTextu 85"/>
            <p:cNvSpPr txBox="1"/>
            <p:nvPr/>
          </p:nvSpPr>
          <p:spPr>
            <a:xfrm>
              <a:off x="6012160" y="5517232"/>
              <a:ext cx="158417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dirty="0" smtClean="0"/>
                <a:t> Surface</a:t>
              </a:r>
              <a:endParaRPr lang="sk-SK" dirty="0"/>
            </a:p>
          </p:txBody>
        </p:sp>
      </p:grpSp>
    </p:spTree>
    <p:extLst>
      <p:ext uri="{BB962C8B-B14F-4D97-AF65-F5344CB8AC3E}">
        <p14:creationId xmlns:p14="http://schemas.microsoft.com/office/powerpoint/2010/main" val="3389604287"/>
      </p:ext>
    </p:extLst>
  </p:cSld>
  <p:clrMapOvr>
    <a:masterClrMapping/>
  </p:clrMapOvr>
  <p:transition spd="med" advClick="0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787208" cy="1116042"/>
          </a:xfrm>
        </p:spPr>
        <p:txBody>
          <a:bodyPr>
            <a:normAutofit/>
          </a:bodyPr>
          <a:lstStyle/>
          <a:p>
            <a:pPr algn="ctr"/>
            <a:r>
              <a:rPr lang="fr-FR" sz="2800" cap="none" dirty="0" smtClean="0">
                <a:solidFill>
                  <a:srgbClr val="FFFF00"/>
                </a:solidFill>
              </a:rPr>
              <a:t>Lois de la réflexion de Snell - Descartes</a:t>
            </a:r>
            <a:endParaRPr lang="sk-SK" sz="2800" cap="none" dirty="0">
              <a:solidFill>
                <a:srgbClr val="FFFF00"/>
              </a:solidFill>
            </a:endParaRPr>
          </a:p>
        </p:txBody>
      </p:sp>
      <p:sp>
        <p:nvSpPr>
          <p:cNvPr id="4" name="BlokTextu 3"/>
          <p:cNvSpPr txBox="1"/>
          <p:nvPr/>
        </p:nvSpPr>
        <p:spPr>
          <a:xfrm>
            <a:off x="1331640" y="1412776"/>
            <a:ext cx="7128792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fr-FR" sz="2800" dirty="0" smtClean="0"/>
              <a:t> </a:t>
            </a:r>
            <a:r>
              <a:rPr lang="fr-FR" sz="2800" dirty="0" smtClean="0">
                <a:solidFill>
                  <a:srgbClr val="29B21E"/>
                </a:solidFill>
              </a:rPr>
              <a:t>Première loi:</a:t>
            </a:r>
          </a:p>
          <a:p>
            <a:r>
              <a:rPr lang="fr-FR" sz="2800" dirty="0" smtClean="0"/>
              <a:t>Le rayon réfléchi est situé dans le plan d’incidence.</a:t>
            </a:r>
          </a:p>
          <a:p>
            <a:endParaRPr lang="fr-FR" sz="2800" dirty="0" smtClean="0"/>
          </a:p>
          <a:p>
            <a:pPr>
              <a:buFont typeface="Arial" pitchFamily="34" charset="0"/>
              <a:buChar char="•"/>
            </a:pPr>
            <a:r>
              <a:rPr lang="fr-FR" sz="2800" dirty="0" smtClean="0"/>
              <a:t> </a:t>
            </a:r>
            <a:r>
              <a:rPr lang="fr-FR" sz="2800" dirty="0" smtClean="0">
                <a:solidFill>
                  <a:srgbClr val="29B21E"/>
                </a:solidFill>
              </a:rPr>
              <a:t>Deuxième loi:</a:t>
            </a:r>
          </a:p>
          <a:p>
            <a:r>
              <a:rPr lang="fr-FR" sz="2800" dirty="0" smtClean="0"/>
              <a:t>L’angle de réflexion est égal à l’angle d’incidence.</a:t>
            </a:r>
          </a:p>
          <a:p>
            <a:endParaRPr lang="fr-FR" sz="2800" dirty="0" smtClean="0"/>
          </a:p>
          <a:p>
            <a:pPr>
              <a:buFont typeface="Arial" pitchFamily="34" charset="0"/>
              <a:buChar char="•"/>
            </a:pPr>
            <a:endParaRPr lang="fr-FR" sz="2800" dirty="0" smtClean="0"/>
          </a:p>
          <a:p>
            <a:endParaRPr lang="fr-FR" sz="2800" dirty="0" smtClean="0"/>
          </a:p>
          <a:p>
            <a:endParaRPr lang="fr-FR" sz="2800" dirty="0" smtClean="0"/>
          </a:p>
          <a:p>
            <a:endParaRPr lang="sk-SK" sz="2800" dirty="0"/>
          </a:p>
        </p:txBody>
      </p:sp>
      <p:pic>
        <p:nvPicPr>
          <p:cNvPr id="11266" name="Picture 2" descr="http://villemin.gerard.free.fr/aScience/Physique/OPTIQUE/LDSnell_fichiers/image01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23928" y="4365104"/>
            <a:ext cx="2695575" cy="220027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511370835"/>
      </p:ext>
    </p:extLst>
  </p:cSld>
  <p:clrMapOvr>
    <a:masterClrMapping/>
  </p:clrMapOvr>
  <p:transition spd="med" advClick="0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500"/>
                            </p:stCondLst>
                            <p:childTnLst>
                              <p:par>
                                <p:cTn id="1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20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435280" cy="1587624"/>
          </a:xfrm>
        </p:spPr>
        <p:txBody>
          <a:bodyPr>
            <a:normAutofit/>
          </a:bodyPr>
          <a:lstStyle/>
          <a:p>
            <a:pPr algn="ctr"/>
            <a:r>
              <a:rPr lang="sk-SK" sz="2800" cap="none" dirty="0" err="1" smtClean="0">
                <a:solidFill>
                  <a:srgbClr val="FFFF00"/>
                </a:solidFill>
              </a:rPr>
              <a:t>Lo</a:t>
            </a:r>
            <a:r>
              <a:rPr lang="fr-FR" sz="2800" cap="none" dirty="0" smtClean="0">
                <a:solidFill>
                  <a:srgbClr val="FFFF00"/>
                </a:solidFill>
              </a:rPr>
              <a:t>rsque la lumière rencontre un autre  milieu transparent, elle peut être:</a:t>
            </a:r>
            <a:r>
              <a:rPr lang="sk-SK" sz="3200" dirty="0" smtClean="0"/>
              <a:t/>
            </a:r>
            <a:br>
              <a:rPr lang="sk-SK" sz="3200" dirty="0" smtClean="0"/>
            </a:br>
            <a:endParaRPr lang="sk-SK" dirty="0"/>
          </a:p>
        </p:txBody>
      </p:sp>
      <p:sp>
        <p:nvSpPr>
          <p:cNvPr id="5" name="Zaoblený obdĺžnik 4">
            <a:hlinkClick r:id="rId2" action="ppaction://hlinksldjump"/>
          </p:cNvPr>
          <p:cNvSpPr/>
          <p:nvPr/>
        </p:nvSpPr>
        <p:spPr>
          <a:xfrm>
            <a:off x="7088476" y="5661248"/>
            <a:ext cx="1296144" cy="576064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003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chemeClr val="tx1"/>
                </a:solidFill>
              </a:rPr>
              <a:t>L’angle limite</a:t>
            </a:r>
            <a:endParaRPr lang="sk-SK" b="1" dirty="0">
              <a:solidFill>
                <a:schemeClr val="tx1"/>
              </a:solidFill>
            </a:endParaRPr>
          </a:p>
        </p:txBody>
      </p:sp>
      <p:sp>
        <p:nvSpPr>
          <p:cNvPr id="7" name="BlokTextu 6"/>
          <p:cNvSpPr txBox="1"/>
          <p:nvPr/>
        </p:nvSpPr>
        <p:spPr>
          <a:xfrm>
            <a:off x="1115616" y="2060848"/>
            <a:ext cx="65527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fr-FR" sz="2400" dirty="0" smtClean="0"/>
              <a:t> réfléchie</a:t>
            </a:r>
          </a:p>
          <a:p>
            <a:pPr>
              <a:buFont typeface="Arial" pitchFamily="34" charset="0"/>
              <a:buChar char="•"/>
            </a:pPr>
            <a:r>
              <a:rPr lang="fr-FR" sz="2400" dirty="0" smtClean="0"/>
              <a:t> réfractée</a:t>
            </a:r>
          </a:p>
          <a:p>
            <a:pPr>
              <a:buFont typeface="Arial" pitchFamily="34" charset="0"/>
              <a:buChar char="•"/>
            </a:pPr>
            <a:r>
              <a:rPr lang="fr-FR" sz="2400" dirty="0" smtClean="0"/>
              <a:t> diffusée</a:t>
            </a:r>
            <a:endParaRPr lang="sk-SK" sz="2400" dirty="0"/>
          </a:p>
        </p:txBody>
      </p:sp>
      <p:pic>
        <p:nvPicPr>
          <p:cNvPr id="10244" name="Picture 4" descr="http://villemin.gerard.free.fr/aScience/Physique/OPTIQUE/LDSnell_fichiers/image02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48064" y="2564904"/>
            <a:ext cx="2880320" cy="2429718"/>
          </a:xfrm>
          <a:prstGeom prst="rect">
            <a:avLst/>
          </a:prstGeom>
          <a:noFill/>
        </p:spPr>
      </p:pic>
      <p:pic>
        <p:nvPicPr>
          <p:cNvPr id="10246" name="Picture 6" descr="http://villemin.gerard.free.fr/aScience/Physique/OPTIQUE/LDSnell_fichiers/image026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47664" y="3717032"/>
            <a:ext cx="2914650" cy="240030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212967350"/>
      </p:ext>
    </p:extLst>
  </p:cSld>
  <p:clrMapOvr>
    <a:masterClrMapping/>
  </p:clrMapOvr>
  <p:transition spd="med" advClick="0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ĺžnik 9"/>
          <p:cNvSpPr/>
          <p:nvPr/>
        </p:nvSpPr>
        <p:spPr>
          <a:xfrm>
            <a:off x="5868144" y="260648"/>
            <a:ext cx="2376264" cy="1584176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30" name="Obdĺžnik 29"/>
          <p:cNvSpPr/>
          <p:nvPr/>
        </p:nvSpPr>
        <p:spPr>
          <a:xfrm>
            <a:off x="5868144" y="260648"/>
            <a:ext cx="2376264" cy="792088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2800" cap="none" dirty="0" smtClean="0">
                <a:solidFill>
                  <a:srgbClr val="FFFF00"/>
                </a:solidFill>
              </a:rPr>
              <a:t>L’angle limite</a:t>
            </a:r>
            <a:endParaRPr lang="sk-SK" sz="2800" cap="none" dirty="0">
              <a:solidFill>
                <a:srgbClr val="FFFF00"/>
              </a:solidFill>
            </a:endParaRPr>
          </a:p>
        </p:txBody>
      </p:sp>
      <p:sp>
        <p:nvSpPr>
          <p:cNvPr id="6" name="Obdĺžnik 5"/>
          <p:cNvSpPr/>
          <p:nvPr/>
        </p:nvSpPr>
        <p:spPr>
          <a:xfrm>
            <a:off x="1475656" y="1916832"/>
            <a:ext cx="712879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dirty="0" smtClean="0"/>
              <a:t>Si la lumière passe dans un milieu moins réfringent, le rayon lumineux  s’écarte de la normale. Il peut remonter jusqu'à repartir à l'horizontale (angle du rayon réfracté de 90°). Un peu plus et, le rayon ne passe plus (il serait au-dessus de l'horizontale). Il est simplement réfléchi. Le dioptre se comporte comme un miroir.</a:t>
            </a:r>
            <a:endParaRPr lang="sk-SK" sz="2400" dirty="0"/>
          </a:p>
        </p:txBody>
      </p:sp>
      <p:sp>
        <p:nvSpPr>
          <p:cNvPr id="9" name="BlokTextu 8"/>
          <p:cNvSpPr txBox="1"/>
          <p:nvPr/>
        </p:nvSpPr>
        <p:spPr>
          <a:xfrm>
            <a:off x="1475656" y="5157192"/>
            <a:ext cx="5688632" cy="461665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fr-FR" sz="2400" dirty="0" smtClean="0"/>
              <a:t>Valeur de l’angle limite:    sin(i</a:t>
            </a:r>
            <a:r>
              <a:rPr lang="fr-FR" sz="2400" baseline="-25000" dirty="0" smtClean="0"/>
              <a:t>lim</a:t>
            </a:r>
            <a:r>
              <a:rPr lang="fr-FR" sz="2400" dirty="0" smtClean="0"/>
              <a:t>) = n</a:t>
            </a:r>
            <a:r>
              <a:rPr lang="fr-FR" sz="2400" baseline="-25000" dirty="0" smtClean="0"/>
              <a:t>1</a:t>
            </a:r>
            <a:r>
              <a:rPr lang="fr-FR" sz="2400" dirty="0" smtClean="0"/>
              <a:t>/n</a:t>
            </a:r>
            <a:r>
              <a:rPr lang="fr-FR" sz="2400" baseline="-25000" dirty="0" smtClean="0"/>
              <a:t>2</a:t>
            </a:r>
            <a:endParaRPr lang="sk-SK" sz="2400" baseline="-25000" dirty="0"/>
          </a:p>
        </p:txBody>
      </p:sp>
      <p:cxnSp>
        <p:nvCxnSpPr>
          <p:cNvPr id="12" name="Rovná spojnica 11"/>
          <p:cNvCxnSpPr>
            <a:stCxn id="10" idx="1"/>
            <a:endCxn id="10" idx="3"/>
          </p:cNvCxnSpPr>
          <p:nvPr/>
        </p:nvCxnSpPr>
        <p:spPr>
          <a:xfrm>
            <a:off x="5868144" y="1052736"/>
            <a:ext cx="237626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Rovná spojnica 13"/>
          <p:cNvCxnSpPr/>
          <p:nvPr/>
        </p:nvCxnSpPr>
        <p:spPr>
          <a:xfrm>
            <a:off x="7092280" y="260648"/>
            <a:ext cx="0" cy="1584176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Rovná spojnica 15"/>
          <p:cNvCxnSpPr/>
          <p:nvPr/>
        </p:nvCxnSpPr>
        <p:spPr>
          <a:xfrm flipV="1">
            <a:off x="6012160" y="1052736"/>
            <a:ext cx="1080120" cy="792088"/>
          </a:xfrm>
          <a:prstGeom prst="line">
            <a:avLst/>
          </a:prstGeom>
          <a:ln w="158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Rovná spojnica 17"/>
          <p:cNvCxnSpPr>
            <a:endCxn id="10" idx="3"/>
          </p:cNvCxnSpPr>
          <p:nvPr/>
        </p:nvCxnSpPr>
        <p:spPr>
          <a:xfrm>
            <a:off x="7092280" y="1052736"/>
            <a:ext cx="1152128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Rovná spojovacia šípka 20"/>
          <p:cNvCxnSpPr/>
          <p:nvPr/>
        </p:nvCxnSpPr>
        <p:spPr>
          <a:xfrm flipV="1">
            <a:off x="6300192" y="1412776"/>
            <a:ext cx="288032" cy="21602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Rovná spojovacia šípka 22"/>
          <p:cNvCxnSpPr/>
          <p:nvPr/>
        </p:nvCxnSpPr>
        <p:spPr>
          <a:xfrm>
            <a:off x="7380312" y="1052736"/>
            <a:ext cx="432048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Rovná spojnica 24"/>
          <p:cNvCxnSpPr/>
          <p:nvPr/>
        </p:nvCxnSpPr>
        <p:spPr>
          <a:xfrm flipH="1" flipV="1">
            <a:off x="7092280" y="1052736"/>
            <a:ext cx="1008112" cy="792088"/>
          </a:xfrm>
          <a:prstGeom prst="line">
            <a:avLst/>
          </a:prstGeom>
          <a:ln w="15875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Rovná spojovacia šípka 26"/>
          <p:cNvCxnSpPr/>
          <p:nvPr/>
        </p:nvCxnSpPr>
        <p:spPr>
          <a:xfrm>
            <a:off x="7452320" y="1340768"/>
            <a:ext cx="360040" cy="28803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Oblúk 30"/>
          <p:cNvSpPr/>
          <p:nvPr/>
        </p:nvSpPr>
        <p:spPr>
          <a:xfrm rot="17239261">
            <a:off x="6502678" y="730938"/>
            <a:ext cx="1008112" cy="864096"/>
          </a:xfrm>
          <a:prstGeom prst="arc">
            <a:avLst>
              <a:gd name="adj1" fmla="val 20904749"/>
              <a:gd name="adj2" fmla="val 3469334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32" name="Oblúk 31"/>
          <p:cNvSpPr/>
          <p:nvPr/>
        </p:nvSpPr>
        <p:spPr>
          <a:xfrm rot="9027038">
            <a:off x="6750964" y="1140759"/>
            <a:ext cx="394599" cy="472025"/>
          </a:xfrm>
          <a:prstGeom prst="arc">
            <a:avLst>
              <a:gd name="adj1" fmla="val 17205349"/>
              <a:gd name="adj2" fmla="val 1977074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089837620"/>
      </p:ext>
    </p:extLst>
  </p:cSld>
  <p:clrMapOvr>
    <a:masterClrMapping/>
  </p:clrMapOvr>
  <p:transition spd="med" advClick="0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500"/>
                            </p:stCondLst>
                            <p:childTnLst>
                              <p:par>
                                <p:cTn id="16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500"/>
                            </p:stCondLst>
                            <p:childTnLst>
                              <p:par>
                                <p:cTn id="20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3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2" grpId="0"/>
      <p:bldP spid="6" grpId="0"/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3608" y="1556792"/>
            <a:ext cx="7488832" cy="4501480"/>
          </a:xfrm>
        </p:spPr>
        <p:txBody>
          <a:bodyPr/>
          <a:lstStyle/>
          <a:p>
            <a:r>
              <a:rPr lang="fr-FR" sz="2400" cap="none" dirty="0" smtClean="0"/>
              <a:t> </a:t>
            </a:r>
            <a:br>
              <a:rPr lang="fr-FR" sz="2400" cap="none" dirty="0" smtClean="0"/>
            </a:br>
            <a:r>
              <a:rPr lang="fr-FR" sz="2400" cap="none" dirty="0" smtClean="0"/>
              <a:t/>
            </a:r>
            <a:br>
              <a:rPr lang="fr-FR" sz="2400" cap="none" dirty="0" smtClean="0"/>
            </a:br>
            <a:r>
              <a:rPr lang="fr-FR" sz="2400" cap="none" dirty="0" smtClean="0"/>
              <a:t/>
            </a:r>
            <a:br>
              <a:rPr lang="fr-FR" sz="2400" cap="none" dirty="0" smtClean="0"/>
            </a:br>
            <a:r>
              <a:rPr lang="fr-FR" sz="2400" cap="none" dirty="0" smtClean="0">
                <a:solidFill>
                  <a:srgbClr val="29B21E"/>
                </a:solidFill>
              </a:rPr>
              <a:t>Première loi:</a:t>
            </a:r>
            <a:br>
              <a:rPr lang="fr-FR" sz="2400" cap="none" dirty="0" smtClean="0">
                <a:solidFill>
                  <a:srgbClr val="29B21E"/>
                </a:solidFill>
              </a:rPr>
            </a:br>
            <a:r>
              <a:rPr lang="fr-FR" sz="2400" cap="none" dirty="0" smtClean="0"/>
              <a:t>Le rayon réfracté est situé dans le plan d’incidence.</a:t>
            </a:r>
            <a:br>
              <a:rPr lang="fr-FR" sz="2400" cap="none" dirty="0" smtClean="0"/>
            </a:br>
            <a:r>
              <a:rPr lang="fr-FR" sz="2400" cap="none" dirty="0" smtClean="0"/>
              <a:t/>
            </a:r>
            <a:br>
              <a:rPr lang="fr-FR" sz="2400" cap="none" dirty="0" smtClean="0"/>
            </a:br>
            <a:r>
              <a:rPr lang="fr-FR" sz="2400" cap="none" dirty="0" smtClean="0"/>
              <a:t> </a:t>
            </a:r>
            <a:r>
              <a:rPr lang="fr-FR" sz="2400" cap="none" dirty="0" smtClean="0">
                <a:solidFill>
                  <a:srgbClr val="29B21E"/>
                </a:solidFill>
              </a:rPr>
              <a:t>Deuxième loi:</a:t>
            </a:r>
            <a:br>
              <a:rPr lang="fr-FR" sz="2400" cap="none" dirty="0" smtClean="0">
                <a:solidFill>
                  <a:srgbClr val="29B21E"/>
                </a:solidFill>
              </a:rPr>
            </a:br>
            <a:r>
              <a:rPr lang="fr-FR" sz="2400" cap="none" dirty="0" smtClean="0"/>
              <a:t>L’angle de réfraction i</a:t>
            </a:r>
            <a:r>
              <a:rPr lang="fr-FR" sz="2400" cap="none" baseline="-25000" dirty="0" smtClean="0"/>
              <a:t>2</a:t>
            </a:r>
            <a:r>
              <a:rPr lang="fr-FR" sz="2400" cap="none" dirty="0" smtClean="0"/>
              <a:t> et l’angle d’incidence i</a:t>
            </a:r>
            <a:r>
              <a:rPr lang="fr-FR" sz="2400" cap="none" baseline="-25000" dirty="0" smtClean="0"/>
              <a:t>1 </a:t>
            </a:r>
            <a:r>
              <a:rPr lang="fr-FR" sz="2400" cap="none" dirty="0" smtClean="0"/>
              <a:t>sont liés par la formule:</a:t>
            </a:r>
            <a:br>
              <a:rPr lang="fr-FR" sz="2400" cap="none" dirty="0" smtClean="0"/>
            </a:br>
            <a:r>
              <a:rPr lang="fr-FR" sz="2400" cap="none" dirty="0" smtClean="0"/>
              <a:t/>
            </a:r>
            <a:br>
              <a:rPr lang="fr-FR" sz="2400" cap="none" dirty="0" smtClean="0"/>
            </a:br>
            <a:r>
              <a:rPr lang="fr-FR" sz="2400" cap="none" dirty="0" smtClean="0"/>
              <a:t>                     </a:t>
            </a:r>
            <a:r>
              <a:rPr lang="fr-FR" sz="2400" cap="none" dirty="0" smtClean="0">
                <a:solidFill>
                  <a:srgbClr val="FF0000"/>
                </a:solidFill>
              </a:rPr>
              <a:t>n</a:t>
            </a:r>
            <a:r>
              <a:rPr lang="fr-FR" sz="2400" cap="none" baseline="-25000" dirty="0" smtClean="0">
                <a:solidFill>
                  <a:srgbClr val="FF0000"/>
                </a:solidFill>
              </a:rPr>
              <a:t>1</a:t>
            </a:r>
            <a:r>
              <a:rPr lang="fr-FR" sz="2400" cap="none" dirty="0" smtClean="0">
                <a:solidFill>
                  <a:srgbClr val="FF0000"/>
                </a:solidFill>
              </a:rPr>
              <a:t>.sin(i</a:t>
            </a:r>
            <a:r>
              <a:rPr lang="fr-FR" sz="2400" cap="none" baseline="-25000" dirty="0" smtClean="0">
                <a:solidFill>
                  <a:srgbClr val="FF0000"/>
                </a:solidFill>
              </a:rPr>
              <a:t>1</a:t>
            </a:r>
            <a:r>
              <a:rPr lang="fr-FR" sz="2400" cap="none" dirty="0" smtClean="0">
                <a:solidFill>
                  <a:srgbClr val="FF0000"/>
                </a:solidFill>
              </a:rPr>
              <a:t>) = n</a:t>
            </a:r>
            <a:r>
              <a:rPr lang="fr-FR" sz="2400" cap="none" baseline="-25000" dirty="0" smtClean="0">
                <a:solidFill>
                  <a:srgbClr val="FF0000"/>
                </a:solidFill>
              </a:rPr>
              <a:t>2</a:t>
            </a:r>
            <a:r>
              <a:rPr lang="fr-FR" sz="2400" cap="none" dirty="0" smtClean="0">
                <a:solidFill>
                  <a:srgbClr val="FF0000"/>
                </a:solidFill>
              </a:rPr>
              <a:t>.sin(i</a:t>
            </a:r>
            <a:r>
              <a:rPr lang="fr-FR" sz="2400" cap="none" baseline="-25000" dirty="0" smtClean="0">
                <a:solidFill>
                  <a:srgbClr val="FF0000"/>
                </a:solidFill>
              </a:rPr>
              <a:t>2</a:t>
            </a:r>
            <a:r>
              <a:rPr lang="fr-FR" sz="2400" cap="none" dirty="0" smtClean="0">
                <a:solidFill>
                  <a:srgbClr val="FF0000"/>
                </a:solidFill>
              </a:rPr>
              <a:t>)</a:t>
            </a:r>
            <a:r>
              <a:rPr lang="fr-FR" dirty="0" smtClean="0"/>
              <a:t/>
            </a:r>
            <a:br>
              <a:rPr lang="fr-FR" dirty="0" smtClean="0"/>
            </a:br>
            <a:endParaRPr lang="sk-SK" dirty="0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179512" y="332656"/>
            <a:ext cx="8964488" cy="792087"/>
          </a:xfrm>
        </p:spPr>
        <p:txBody>
          <a:bodyPr>
            <a:normAutofit/>
          </a:bodyPr>
          <a:lstStyle/>
          <a:p>
            <a:pPr algn="ctr"/>
            <a:r>
              <a:rPr lang="fr-FR" sz="2800" cap="none" dirty="0" smtClean="0">
                <a:solidFill>
                  <a:srgbClr val="FFFF00"/>
                </a:solidFill>
              </a:rPr>
              <a:t>Lois de la réfraction de Snell - Descartes</a:t>
            </a:r>
            <a:endParaRPr lang="sk-SK" sz="2800" dirty="0"/>
          </a:p>
        </p:txBody>
      </p:sp>
    </p:spTree>
  </p:cSld>
  <p:clrMapOvr>
    <a:masterClrMapping/>
  </p:clrMapOvr>
  <p:transition spd="med" advClick="0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08912" cy="831622"/>
          </a:xfrm>
        </p:spPr>
        <p:txBody>
          <a:bodyPr>
            <a:normAutofit/>
          </a:bodyPr>
          <a:lstStyle/>
          <a:p>
            <a:pPr algn="ctr"/>
            <a:r>
              <a:rPr lang="fr-FR" sz="2800" cap="none" dirty="0" smtClean="0">
                <a:solidFill>
                  <a:srgbClr val="FFFF00"/>
                </a:solidFill>
              </a:rPr>
              <a:t>Lentilles minces convergentes:</a:t>
            </a:r>
            <a:endParaRPr lang="sk-SK" sz="2800" cap="none" dirty="0">
              <a:solidFill>
                <a:srgbClr val="FFFF00"/>
              </a:solidFill>
            </a:endParaRPr>
          </a:p>
        </p:txBody>
      </p:sp>
      <p:sp>
        <p:nvSpPr>
          <p:cNvPr id="3" name="AutoShape 6" descr="data:image/jpeg;base64,/9j/4AAQSkZJRgABAQAAAQABAAD/2wCEAAkGBxQQEBAUEBQQFRUUFBAUFRUWFBYVFxcVFBYYFhQVFxkYICggGBsmGxwWJDEhJikrLi4wFx8zODMtNyktLisBCgoKBQUFDgUFDisZExkrKysrKysrKysrKysrKysrKysrKysrKysrKysrKysrKysrKysrKysrKysrKysrKysrK//AABEIAOMA3gMBIgACEQEDEQH/xAAcAAACAgMBAQAAAAAAAAAAAAAAAQUGAwQHAgj/xABFEAACAQMCBAMFBQUDCgcAAAABAgMABBESIQUTMUEGIlEUMmFxgQcjQlKRM2JygqEVQ8EkU2NzkqKjsbLxFjRkg9HT8P/EABQBAQAAAAAAAAAAAAAAAAAAAAD/xAAUEQEAAAAAAAAAAAAAAAAAAAAA/9oADAMBAAIRAxEAPwDuNFKigKKKKApYp0UCp0VhkulVwhPmIZgPguMk+g3FBmp1ihlDgEdDuPl2NeWuQJFj/EVZv5VIGf1IoM1OlToCilRQOiiigKVBooHRRRQFFLNOgKKKKAoopUDopU6BUU6VAqeKVOgdI0UUCqpWrtcSyyDIE05t0+FvbE8wj+N9X0Iq2tVM8OKUNtGxOYLniEB+RJeMn5ppP1oKlxb7Q7yXiNxBw5YuTaMNYKFmlEbBZQp6L1wB8K6SBniCn/0rZ+GZV2rl3gnhYS/4nASQ0lxcAOEJdNyyNqPbJU9AOmTuBXRIr5hcQtNhWBe0lA93mPpkicfusBt/GBQWUUV5LjOMjPpTBoHRRRQOiiigKKKVA6KVOgVFOlQOlRToFRTooFTpUUBRRRQFFFGKAoorBeXKRRu8jBUQFmY9AB1NBj4nxCO3jaSVgqjHxJJOAqgbsxPQDc1VeEmWZppWTQWklcR9wzRrFGjEA+ZVGXIzpL43xUZxHiYctd3jGGOM4QH3oQ392i/iu3B3x7gbA3yaoXjDx/dztHBZlbOHBGFI5mnqBJJjCtjJKqTjuaDpz+GYHZjci3EzjSHVwspznSxbYlhkdBsRtitmw8NhUuEZ5pBMy5kaTmkFABE6nqpTSu3wzXALngxcrpHNc4Jdi+MddWo5Yj417srWaIF4Li6UZIDIzhcjrj82/wAqDu9lcyptPgTAnUD+IrtrXPVD1+tTvDr4eVTkk6iSfWuCcJ+1e4VORexe2IrbSHMcy49CvcfrV68PeLILwEWsy6tv8nucRz7dQjjyyD075oOq8wYzkfrXrNUx75wWEasoCljNcZijjGwwSRgNuOg2x1rxBfTModSsyKfft5ROEI/MuxP0znFBdqKgOC8V1jzSBlOrS225Xdug2x0IPQipO24nFI5RHBZQCQPQ/wCPTb40G7RRRQKinSoHSop0Cp0UUBSp0qAoop0CoooNACnSFI0Aapfibi6N7RJKwFrY+aQ/526ABjjHqEJU/FiPy1N+J+IvFGqQYNxO3KgHUBiPNI37qLlj8sd64b9rnF0QwcKtn+6tsNM7HeS4bJJc9zuWJ9W+FBT7rj11ctHLM2vB0Qp2BJGoqo777t3J79KvXC+EIeUHXmOxUAH3EY/LO/U4GfdzuRlaf4bsXUbDGok5GMqgyCQT0Zt1HoNR2q/8EvL20nMkaW8yYVeUUIYp0cI5PkHQAsMuRgDA2C3T2UNvHoSJGBOyYyGfGScb59dTaj3xjevNrCkm0+jSR5VGRGB03P4v1ZfgKlbDxzw65XTJKkMn4oZvu3Vu432bfuMg4rbPAI5RrhdXBOQ2dQx8wdz/APt6CNXw3bSYAZPTGnY/w6hpH0Aqg+MOApA330MkQ/BI7JyiewDo2z98ECupWPCeV55Oq5wWZf1z0UfAYpXUcc6OuoOWXOgDUu5xls5HU/0oOQ+M+Jz3fB42ndiYJkivVQqdeARbzDsNW2egz2qtWUlxwO5t7mBnCOI3dMnDRnBKOOh2Jwfn8a6I9pFwy9ad45ZbWSKRZE1NJpRyWA0scOiqpIHUZ2zW9/4TS6PMtjHLaShOU+vHKUZHL0Hcadxgb4yOu9A/H1jeM8F5wtGlWWHzRKRlXceSbSeoxkH4gVIeDobiGNpbxeXM1xHJyiQWWHQkBLY2Gdjj4CpSWMIWRA+mCOJV2Qq2hAIwzZ1KMkHTt0B71sxwbywYf7xZASQW86jykv0xjThTvmgsdrciRSVzszKQeoKnBFZ6hOBXRZpM/wB4sU6j01rpcfRlP61N0BRRRQKnRRQFFFFAjRRRQOiiigVFFFAViupljR3c4VFZmJ6BVGSfoKy5rT4zZ+0W88JOObFLHn01qVz/AFoKPx3jLWdlc8VmH30qcq1jO4ijc/dL/E2A7fQdq+eYrpdRafUzuXZ3O58wz9Sd9/jXefHkJv8Aw6rKPNDyXkQbkNATHOm3ceb9K4rwzgAnnwpypZSB6qWbG/yA/Wg6/wCDuDabO3aQJqkAlZSM4JH3YJ9AN8dyf3RVik5aKUGnJyWJIBJxgk57AbYG2NumzQV34oAzDaQtNJGgBeMfswRkZz5RkdNR/H6KaiJ+KMyn2ixPmxrYwRytt+VlyQR+bqdunSgtV7we3Yf5RBFI3YOgPXsSfhjbO2B/CNZPDzBibNBbnfLw5jzt1IGzAemFB7ZrQ4T4mFqq8kh0JANtcu6um+MxSSA6c7+RvL0AIqdg+1Dhqk81pIJDsQ6Fum2AyZUgH0OKCt8cbivLCyTwNpJIZrdC+O2WJ0r/ADaflUZwy947FKjG4WSNd2SRAFYflwqhsfvDAHrVkm8a8PJ1rNJMc5UcmQhRjqBgAfTFP+34rmNsAK2xCzLoQ59AmzsB2zn50FoSWPiEBwoV1Qhk2YB2QqVOOoAJH1rnnhOBuGXfEDLcC3gjjjdhJ5omkeRlXUnXJAPu7nPfFWHw+ptiZ55AqAAqpGkY7aUGN/QY69hvmCuuBjja3jEnmRPqMSNvqYHl57eSPSO+5bpmgvljxRJlSYC3kizpE8EhcLr284YAqCcb9sDoK2ba2MMoCBcAHqWBJAUBcAYcKg6tvuK+d+HXF3wS5do8vFnTNGc8uWPOGV17H0PavoDgHFFuLdCjMytEssLHq8TbANnqyN5W+h70Ga1blGJvwxzy2567JKcx/oxQfWrLVZt4/aYr0Id5BG6n0k5a4P8AtKKmuFXfOhik6a0ViPQkeZfocj6UG5RRRQOiiigWadI0UBTpU6AooooCg0UUHmg06M0FeufCq8yWSCa4t2lOqVY2Vo3bGCxjkDICe5A3qv232VwQtrhmnU6SuG0shBJb3QBjcnGMYzXQc1Hce4slpA8smTjAVB70jtskajuxOBQVfwb4dSOC7t2bVJHeSFpgoXLlUeNgCTkKjKuDkbGpQXBMKMQiuHMTYRSpZHKMQMbA+ucDO/SsnCkaysy9x5ppGMsgG+qeZto1+AJVB8AKhbu7ZJLa3Qoza39oONSiSVZHOB3ZSCcZ3A36igmW5cikhIsABiNvdIznUNgNm3PpVA41484RGxCqk/XdIwRtt3Uj616+1zjht7SCyiZlku8czvy7cYDDbfBJ6nsDXObbwRzE1qHIzjGDkjVpO39BQWSX7QeFsN7Qj5QxHA+orAPEvB20DS0QDFtrY7A7NpMbLpYj8Q/rWLh32bzMOW+sKHIGVAGnt21NnI3Hf5Vb+G/ZTaR41xO567s+SPUAZ/woPXApeEXcq+z3ZeQkaILx3ILdtIc5yMbDJA9K0Ps7W44Zxi6t71XQXOp4iTqRgrH3W6HGV+Pwqx3X2T2UsR0Rcl9tLhmDZG+o/HP/ACr0/C52t/Z7rMl1YOlzaTd544yDpz+cgGNh+8p70G19ovh1JYnZUBLEattvKCQD8/Wor7NkMfCIZNQPs91cjIGBymlKyhevlyS38tbPEfFM13cXUCwMtrBC8kkjbmRiqkIpGy4ycjqCMHFTX2e20cPBrMSctUaHW+ogLmYl2G/bLGgluAQKvtHLChA4jTHTEagMR/Nq/Sjw42BcR5/ZXEy/IPiVR+j1ngvYInS3RkVseVBsOmdIPTON8dcVqcFOLziKj89u/wBWiAP/AEignKM0UUCoop0BRQKKAooooDNOlRQOilRQFFFFAVWLeBbjiU7TZJsxGsEZ91TKmWuMd2O6AnoFOOpqz1V/EWq3uYLmBTJK6+zvAuA00edQZSdgYzqbJ2wWHUigxeNeMpaz8L5moq9xJlVGSzCCTljA6+cp9cVBcX4kLGVHmhmmmMVxdGKJC5M0rKMMRsqRqoXJ+mTUZ408QTDivCGnt5LeKM3DBpWQhpWiZV3ViBjbqe9bvCBLcZNrGXBiVOezhYy5LGU5OS51bkqCOwoKzw8i9nF5c7yzsAjMpVFVdlhhyMNj177mrSLpIyANI3GwODqG+MdSfl6mpmx4RdrHAryW+IeXpUqzLmMbEY0gb7j5AVIyWNw0yymWIOqPGuIQQAzKTjL57Cgr78ajOzSICd92Cnf/AKds/TPqcSdtxgR6fOCoPm8w+i/xHrj5ehrcSzuFlkkZrWUusalTG0eAmo9ct1z6elRvEby3hnaW+tTGhiVTJylmjyGZt2jyRt3IFBNDxCgxzAVyxG+NhnbP9f0rX47ecwW625+/kLmFs/s0xpllb1ABAwdi2kVznxDxO2ury0PCtBjjSVruSNWCpGxQRrgdZCQQoAycgfEX/wAM8LKq/MyspCZ0naNMNyYVOMHSDqJ7sSfSgiOMwsnCLiHlyxKrlPNjUU993dsnVqbV5vxE59azcNs5LrhfDOVo0ezpq1HAUtGFDkYOoKNfl23I9Kx8Y8Wxtdnh7wSvhJZZZZMKixopYsgG5PTGcdR61u/Z5Pr4JBgnKQzRnPUGJnTB+WP6UHgf+SDDrmO4TURqyJl0n6x4X/vUzwwY4hfj80dkw/4qn/lUNPL/AJFHjcci2J3KjpGc4Iw+MD5ZqcUaeJE/5y1X/hSn/wCygmsUUUUBRRRQFFFFAUUUUBRRRQFFM0qAooooA1CWzauIXAcjKwQiNf8ARsWLsP5wAf4RU0agPFqmKNLuMDXakuf3oDgTof5fMPigoIv7S+Bx30dpFKuV50jHBwfLbysMH5gVYODBfZrflgBDFFpC9ApRSAPhWl4nc5tWj3KvI4GPfAhk1KPQlC2PkKrVpxD2Gx9oiLtbx+SeMb6ADp9og9B0Yp0wdgDsQvowOuMnJ+YFe1TYf4VB8MvVuYgyFTqBZGXca8alZf3WUhsfMVmgviB1OAjN16AqGA+h1D5UExorGQfrvWpeXRV/LueWMDO2p3Crn+tanHLhpXW0hJDOuqZx1igJI2/ffBVfTc9qCBm4SJjdS8PSGIqzcttOFnulBQytjsnmCnpqLEg4FZ4794IQkesXEkYkkD5ZbWMZy7jOC3YDPnIzsATUpc3vJ02trFiTSqxAj7tIwMGVsHOhemNix2HqKf8AajwiW34ZNJbyuWCv7TqP7dZcK8jY6Ou2nsASMYoJfgscN3w6V7YZJE2JX80jliGaRsbliQDp6eUDpUf9j0wHDbqDzaoJ7kEE5Ol/Opz36ncdwajfsk4zzIUg8o1oSwz26Hp8Cv61s+A5Bb8VmgQkpJCQvUbwtlWx2zmU/wAwHags1jamWzhGX++gjjJUalOYiFZs+6B127gVs29yXPDp3wGYPC/canXcA+muP+tYrmwtIW0PJMQfMLcSSMgye0a74znY7VnkkFzE0MKPC0Yikh1AKPI+VxpJwMrgg4O9BYQadeVPrXqgdFFI0DopU6ApU6VAqYpYp0DpUUUBRTpUBUF44m02FyO8iiFf452ESf1YVOVXPGeT7AD7pvrbX9A5XP8AMF/pQbfG4isEZHWF7dl+jqhHyKkj61XOO8GRbHiMUZIE6XLFR5sMzapdIx2AbH6VZePyjEaH3cmV/XRD5/6toH1rRjm849zJwMaWP7TfS+gaQ2osD8FyaCP8OcFaxgt40LSokUGmQD3yvMYnGdgQygfT0rJbPmTST0VVbfooxrY+gwG/2lqZ8NjRE8J6QSSRKf3AdUY+ilR9K0eORhJl3CLINTHBxldyzMAcADfJ6Y7UGK94npZ5irNpZAkYHmklwVhhHxJLOfTK56GnG72aBAFnvrpjIwBwNWwLMeqQRjAH6Ddq0bW43jn0amIZLC33Utn9pcvnJXV+Y50p8WINj4Pwnk65JG5k8uDJJ06e6iD8Ma9l+JJ3JoPXBuGCAMWYySyHVLKert6D8qDoF6D6moT7VbqOLhF9zejxNGu2cyPtH/vYq2McCvnT7ZvHgv5UtbQsYIWOojOJpMgLgd1Ug49c0E79ivCVicSSsTI8bLu2y5IKqn72wz/2qa4rG1nxG2OWOi4T1P3LjlHvj8QJz00kneSoq44InC/7KwW5rqRclpGCcyRcwMRvpxINIwOhxW/fz3dxCzcTgtYyHfDi4MeYkwylAsb6kHZ8+8RjfFBaOMoIriZS4VXMc/vFSSwMZQAbsdSBh1xk1vcDVubGVScIqyLqaPlqUbBVQCdWzDY46GtC84pdHRJ7NYBzGWjk9oeRhGSMkfcg48w2261u8AubiSUG5040ll0S5GT2MfLU4x6saC0Yorm9gw9tu+aya/abrQGe5EuADo0DPLxjp2rBa8Muo7FJyzJqgtgyJNNI8jvLEeY+v3CBqG35j22oOn5ozXN1vdE0TOJGu/bGWVebKrrGZtCaYwpQwcoqcnA2znNbEfFg/D4IzJIWV4hd6dfNWHmESE/iA90EjoCaDoGaM1za+tkkg4kbVpmgjgV4GSSXAudL6+UwOSMaMgEjPxqVv/D0SzcOC+0aXkdZMTz4KiF2GrzfmC0F0oFctvp20/eyMAsnEdMcsk8KviciMxyp/eBdlUg7HIro3CpS0ELEOC0cZIf3wSoyG/e9aDcopUxQFFFKgKKKdAYqJ8T2LT2sqp740yR/6yJhJH/vKB9alqRoK9LOZ0try3BcaDrjGzNFIBqAz0dWA274YUWsjPtbQvHsV5syldAJzpROr4+g+JpycIngd2sZIgsjM7QTKeXrY5Zo3XzR5O5GCM52GTWJn4qDnTwwj05k4+mdBx88UE1w6zEKaQSxJLO7e8zscsxxtuew2Haq14p4iJZRAAXjRlEiL708pGqO1X0GPPIeygA7E15414qnt4xHLbMlzM6RW4R0mWR3zqdOjYQeY6gO29YfDV7Y2zPzbq29oXUrhpVHLycuo1YyzN5mbqxPoAAFi4LwwoWlmIedxhmHuonVYox2Qf1O5qWAqPteO2srBYri3dj0CyoSfkAa3ZZQqkscAAkn4Ab0Ht0BBB6HY1S7b7NuF2sxuRAAyEyZd2KJjzFtLHAxVp4ffCYMVDDBxhhg7jI+WxG3UVXvtFvAIEg1AG4bzDuYYsPKAPj5Vz210FF8f3wmiinYkC5vbZYBkA8i3Vm1sT0BJ1d8axselWW+jWXhts2+lGZTknfOcE75X6+bsAGIxz37S7KWeO1uIywSDKumCQgJGqbbfrsfTAxiug+HrwTcHblsCI2IUjy4AIPXBAO5HkG3QHIJoN7hIM3C7Ny8SNEpjdpEONIDQyIU1dSceUnqB1rPBk6AJLhwNGEWJLZDp90Fm82PgDvUV4PbPCp+n3FxM6jSFA0OsygKNgN/j16nrU7appmJRZZFLasqoKgkknzO3xHSgsUYJA1AA7Z77/PvXorTBpk0HkLRop5FPNAhGBsKNNMGig8tGD1A9fr608UzQKAp0qKANarcRiD6DLEGzjSXUNn0xnNbVcV4p4cl4hxHjkcMFm5aW3UzzMRJATEp1RBQc+vUb0HZRcLlhqXK4LDIyoO41eleWukChy6aTjDahpOemD0NciFrdpecfS1lt8R2tksxmjd2cLbyDKFWGk7N1z1FRXE2N5w/g1gkdxIEsvaZRAAXVihS3JzgadRJ+lB3Oa6RMa2Rc9NTAZ/WgXKHThk83u+Yb/L1rjN5dvxMcBPJt5pdN3HLDOSqc2EBH1YyQcgHp3rNwTgnM4bxPASGezvpJ40QkxQSwojaYz1KMuc9OtB2E3KgkFlyMbahnfoMU3mUZBZR0zkgYzsP1rifEuDGfhllNJJi44nfQTySrtpLg8pV/dQYFe+HX0dzLxscVBTk2NvDcnvzYWkAkjG+5Oll+JoOqW/B0F1JcSHmTEaI84+6h/Ii9iTuzdTt6AVIy2qP76I38Sg/865x9kBLyXb3nM9vCwIwkABW1CAwFANsEbt8a6dQRl34ftZVKSW9uynqDEn/AMVDW1uYZZLHWxRkFxas5LlRG664mJOWCtoIyc4bHarbUD4gQC54a/4hcOg+KyQyBh/QH6CgkgBBCS5GEVmdvXAy7H+tc6nvva1e4uGEEUjIA8mxWJm028S+hYnU3xbf3RVn8cXqPZyxq6kPNb28u48qyyKrqfmpI+tVDj8UM6GD2aS40uGLZeOIFQQAwBBbBJ94qD1z0oI2fisfPdG+/jX8McElxHjAUoGQackfiztj4ms32dX0NpazwTpeEOzBcWk7sEGdKsVU7Dpj1B9d7Hw0yyPHEvLAWL9lqYIVh0jls25ORIxyfQdsE1rjb/2feWtzbzEpcOYLgKzYWVBrQjUM7psSRg4BoLH4V4rFbJcq6XbLNLrUCyufd5aodQK9yp9fiTU1feJFNpcParKjRKhHNt3iHmYLsHAztmtLgz8vi8wBOm4g1rk7eVg+QMnrrbfbONhsSbhe2iTRvHKqujjSytuCPQ0Fc8ceIXs44hEV5rlnwUZ8xwjXIAF6FvKoPQFxUPxnxTOHuJLdnMUcVtJHiBZIm5qa/vZM5UdNx0BzVx4dwO3tyWhiRCQVyM50k5I37ZxXqPgsCxvGIkCSKEdcbMoGAD8MbUFffi10Ll7fCZQNc84AaTbYOI8Z/aczy56aRnqcVH8L8T3EyQRO8ENwbaWWRiuY/cR4ZlBIPLILA+hVh2q7+wx6ixVdRTlE9+X10/KtafgFtIEDwxkJGYVyvSIlSY/4fKu3woIzwXxmS9jkmfSg1KixD3k0qCxc9fMTkD8un1qyiteKzRJHkVQHcKHYdWCZ05+WTWfNAGgU6KBU6KWaBGvCQqCSAoLe8QBk/M96yUUGP2dfMdK+b3th5u3m9dvWvEVqiHKIinAXZQPKOi7dvhWxRQaq2UYIIjjBBYghFBBb3jnHU969LaoNeEQa8l/KPMSMEt67etZ6BQa5sY9KLy49KEFF0LhCvQqMeXHwrFPwmGQsXhhYto1FkUltBymokb4PT0reooNYWUfM5mhOZp0a9I1aeunV1x8K2BTpYoCoHxVhfYpD0ju4c/8AuBohn6uKnq0eM2AuIJYmONakA/lPVWHxBwfpQUriFmqPdJIhZCzJKgO5gkYyRvGPzoSSMflIG+Kx2eIm5cpy4VXR1GFmjOyyoRk56BgCuCeuDUvGrXlqk2NNzCGimQfieI6ZEP1BZT2yPWoS/mHJLxkMLWeCQOv4IrglJ0yCNIGNRGRjvjFB79oIntxuiyGWDUNtHPRlD4GcfeBQD0JI3YnaA+0lh7FEzAAxPYsw2yskDvby4yDtuu+OhqevrdJEKMMhiOhOosPdZWX8QwMMpkYdivWsXE+Hi54DxAMNU6iYO5OSzRFWVs5ONSqjEA9c96DazIzcHuxqbQ4il3LELKrIGPXqWX9Bknauh1x/wtaNLJDxO3d3KQxCa0DMocKGQyagdBbRpIQ9169COq8M4hHcxrJCwZGzv0II6qwO6sDkEHcUG5RRmjNAZozRmigBRRmlQOnXmjNB6pU6KBUU6KBCnRRQKiiigKKKKApilQKB15NeqKCBt2EN/LH0FzGJl+MkWI5frpMRrX4jfqZzalE0SeWRCuGkSQYZxg9Bnc79DWbxSpjNtcj+4mXX/qZvupM/LKt/JU0IQWDYGoDAbG4HcA+lBz+wi5fNhcbwOYmZiPOowY2bOhTlCp8xbvtUlwI657qFuk8GrBJPu/dMdwNtJTooG22a98ciEd8WG3OhGeoy0RxnIGfdZfxDpWXhFmTPDMm6gzIxBHRl6kAnV5gu5ZjQUL7MkKW81vLgMyzQHp5WiYooI7ZIOCSu/QHdquvhGzYpbXELKutSl3H1WR4wY+aMHaTIGT+IdexC4X4NMd9czMwETTmeJF663Rdeo9hqB6bnpnG1WXhnDFt1kVCxVpJJMH8JkOplHw1Enf1oKfw6/le6ui8r6Y7m6Vc3KBVWMHSvs+NTAfA71oxcbnjQgzyFnjhZphLHPEqNNGkt0hxmIhXJ0MNOMb7Guhf2ZDr5nKi15zr0Lqz65xnNFvw2KPXy4411516UUas9dWBvQUbjV7LE7Q21xcTITZ5IlVpFaSbQY1lPTUuTg9MbYzW3ZXV9DcwxuGl1reOsLyoGWNWgCF5AuGYEv07OKt9vw6KNdMccarnVpVFA1fmwB1+NZzECwbAyAQDjfBxkZ+g/Sg5m/iq5EVowMzGENcXehA6lDM0YjkYDyqEEjZ/0YrfuuOMpkmeeVSl4YREjx6ViEgSMtG5Bk5ikNkb+bbpV6W1QAgKgB6gKMH5+vU/rWFuFwlw5iiLABQxRchR0UHHSgqacck5cIM33n9o3ETrsWEKPKdJUDOkIFPTpivXg7iEjTqk0zyGSBpNSypNDJpdBzEwA0PvY0EY39RVsHDohIZRHHzCMGTSNZHpq60WvDooizRxxoX3YqoUt88daDaWnRRQFFFFAUUUUCp0UUCop0UCp0UUBRRRQa9/aLNFJG4ysisjD4MMGixiKRxqx1FUVS3qQME/Wtiig1biwSR43dQxj16c7jzYzt9BWwFr1SoCnXmigdFKigdKinigVMU6MUCp0UUBRRRQKnRRQFFFFAUUUUBRRRQFFFFAUUUUBRRRQFFFFAUqKKB4oxRRQKgU6KAooooCiiigKKKKD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k-SK"/>
          </a:p>
        </p:txBody>
      </p:sp>
      <p:sp>
        <p:nvSpPr>
          <p:cNvPr id="4" name="AutoShape 8" descr="data:image/jpeg;base64,/9j/4AAQSkZJRgABAQAAAQABAAD/2wCEAAkGBxQQEBAUEBQQFRUUFBAUFRUWFBYVFxcVFBYYFhQVFxkYICggGBsmGxwWJDEhJikrLi4wFx8zODMtNyktLisBCgoKBQUFDgUFDisZExkrKysrKysrKysrKysrKysrKysrKysrKysrKysrKysrKysrKysrKysrKysrKysrKysrK//AABEIAOMA3gMBIgACEQEDEQH/xAAcAAACAgMBAQAAAAAAAAAAAAAAAQUGAwQHAgj/xABFEAACAQMCBAMFBQUDCgcAAAABAgMABBESIQUTMUEGIlEUMmFxgQcjQlKRM2JygqEVQ8EkU2NzkqKjsbLxFjRkg9HT8P/EABQBAQAAAAAAAAAAAAAAAAAAAAD/xAAUEQEAAAAAAAAAAAAAAAAAAAAA/9oADAMBAAIRAxEAPwDuNFKigKKKKApYp0UCp0VhkulVwhPmIZgPguMk+g3FBmp1ihlDgEdDuPl2NeWuQJFj/EVZv5VIGf1IoM1OlToCilRQOiiigKVBooHRRRQFFLNOgKKKKAoopUDopU6BUU6VAqeKVOgdI0UUCqpWrtcSyyDIE05t0+FvbE8wj+N9X0Iq2tVM8OKUNtGxOYLniEB+RJeMn5ppP1oKlxb7Q7yXiNxBw5YuTaMNYKFmlEbBZQp6L1wB8K6SBniCn/0rZ+GZV2rl3gnhYS/4nASQ0lxcAOEJdNyyNqPbJU9AOmTuBXRIr5hcQtNhWBe0lA93mPpkicfusBt/GBQWUUV5LjOMjPpTBoHRRRQOiiigKKKVA6KVOgVFOlQOlRToFRTooFTpUUBRRRQFFFGKAoorBeXKRRu8jBUQFmY9AB1NBj4nxCO3jaSVgqjHxJJOAqgbsxPQDc1VeEmWZppWTQWklcR9wzRrFGjEA+ZVGXIzpL43xUZxHiYctd3jGGOM4QH3oQ392i/iu3B3x7gbA3yaoXjDx/dztHBZlbOHBGFI5mnqBJJjCtjJKqTjuaDpz+GYHZjci3EzjSHVwspznSxbYlhkdBsRtitmw8NhUuEZ5pBMy5kaTmkFABE6nqpTSu3wzXALngxcrpHNc4Jdi+MddWo5Yj417srWaIF4Li6UZIDIzhcjrj82/wAqDu9lcyptPgTAnUD+IrtrXPVD1+tTvDr4eVTkk6iSfWuCcJ+1e4VORexe2IrbSHMcy49CvcfrV68PeLILwEWsy6tv8nucRz7dQjjyyD075oOq8wYzkfrXrNUx75wWEasoCljNcZijjGwwSRgNuOg2x1rxBfTModSsyKfft5ROEI/MuxP0znFBdqKgOC8V1jzSBlOrS225Xdug2x0IPQipO24nFI5RHBZQCQPQ/wCPTb40G7RRRQKinSoHSop0Cp0UUBSp0qAoop0CoooNACnSFI0Aapfibi6N7RJKwFrY+aQ/526ABjjHqEJU/FiPy1N+J+IvFGqQYNxO3KgHUBiPNI37qLlj8sd64b9rnF0QwcKtn+6tsNM7HeS4bJJc9zuWJ9W+FBT7rj11ctHLM2vB0Qp2BJGoqo777t3J79KvXC+EIeUHXmOxUAH3EY/LO/U4GfdzuRlaf4bsXUbDGok5GMqgyCQT0Zt1HoNR2q/8EvL20nMkaW8yYVeUUIYp0cI5PkHQAsMuRgDA2C3T2UNvHoSJGBOyYyGfGScb59dTaj3xjevNrCkm0+jSR5VGRGB03P4v1ZfgKlbDxzw65XTJKkMn4oZvu3Vu432bfuMg4rbPAI5RrhdXBOQ2dQx8wdz/APt6CNXw3bSYAZPTGnY/w6hpH0Aqg+MOApA330MkQ/BI7JyiewDo2z98ECupWPCeV55Oq5wWZf1z0UfAYpXUcc6OuoOWXOgDUu5xls5HU/0oOQ+M+Jz3fB42ndiYJkivVQqdeARbzDsNW2egz2qtWUlxwO5t7mBnCOI3dMnDRnBKOOh2Jwfn8a6I9pFwy9ad45ZbWSKRZE1NJpRyWA0scOiqpIHUZ2zW9/4TS6PMtjHLaShOU+vHKUZHL0Hcadxgb4yOu9A/H1jeM8F5wtGlWWHzRKRlXceSbSeoxkH4gVIeDobiGNpbxeXM1xHJyiQWWHQkBLY2Gdjj4CpSWMIWRA+mCOJV2Qq2hAIwzZ1KMkHTt0B71sxwbywYf7xZASQW86jykv0xjThTvmgsdrciRSVzszKQeoKnBFZ6hOBXRZpM/wB4sU6j01rpcfRlP61N0BRRRQKnRRQFFFFAjRRRQOiiigVFFFAViupljR3c4VFZmJ6BVGSfoKy5rT4zZ+0W88JOObFLHn01qVz/AFoKPx3jLWdlc8VmH30qcq1jO4ijc/dL/E2A7fQdq+eYrpdRafUzuXZ3O58wz9Sd9/jXefHkJv8Aw6rKPNDyXkQbkNATHOm3ceb9K4rwzgAnnwpypZSB6qWbG/yA/Wg6/wCDuDabO3aQJqkAlZSM4JH3YJ9AN8dyf3RVik5aKUGnJyWJIBJxgk57AbYG2NumzQV34oAzDaQtNJGgBeMfswRkZz5RkdNR/H6KaiJ+KMyn2ixPmxrYwRytt+VlyQR+bqdunSgtV7we3Yf5RBFI3YOgPXsSfhjbO2B/CNZPDzBibNBbnfLw5jzt1IGzAemFB7ZrQ4T4mFqq8kh0JANtcu6um+MxSSA6c7+RvL0AIqdg+1Dhqk81pIJDsQ6Fum2AyZUgH0OKCt8cbivLCyTwNpJIZrdC+O2WJ0r/ADaflUZwy947FKjG4WSNd2SRAFYflwqhsfvDAHrVkm8a8PJ1rNJMc5UcmQhRjqBgAfTFP+34rmNsAK2xCzLoQ59AmzsB2zn50FoSWPiEBwoV1Qhk2YB2QqVOOoAJH1rnnhOBuGXfEDLcC3gjjjdhJ5omkeRlXUnXJAPu7nPfFWHw+ptiZ55AqAAqpGkY7aUGN/QY69hvmCuuBjja3jEnmRPqMSNvqYHl57eSPSO+5bpmgvljxRJlSYC3kizpE8EhcLr284YAqCcb9sDoK2ba2MMoCBcAHqWBJAUBcAYcKg6tvuK+d+HXF3wS5do8vFnTNGc8uWPOGV17H0PavoDgHFFuLdCjMytEssLHq8TbANnqyN5W+h70Ga1blGJvwxzy2567JKcx/oxQfWrLVZt4/aYr0Id5BG6n0k5a4P8AtKKmuFXfOhik6a0ViPQkeZfocj6UG5RRRQOiiigWadI0UBTpU6AooooCg0UUHmg06M0FeufCq8yWSCa4t2lOqVY2Vo3bGCxjkDICe5A3qv232VwQtrhmnU6SuG0shBJb3QBjcnGMYzXQc1Hce4slpA8smTjAVB70jtskajuxOBQVfwb4dSOC7t2bVJHeSFpgoXLlUeNgCTkKjKuDkbGpQXBMKMQiuHMTYRSpZHKMQMbA+ucDO/SsnCkaysy9x5ppGMsgG+qeZto1+AJVB8AKhbu7ZJLa3Qoza39oONSiSVZHOB3ZSCcZ3A36igmW5cikhIsABiNvdIznUNgNm3PpVA41484RGxCqk/XdIwRtt3Uj616+1zjht7SCyiZlku8czvy7cYDDbfBJ6nsDXObbwRzE1qHIzjGDkjVpO39BQWSX7QeFsN7Qj5QxHA+orAPEvB20DS0QDFtrY7A7NpMbLpYj8Q/rWLh32bzMOW+sKHIGVAGnt21NnI3Hf5Vb+G/ZTaR41xO567s+SPUAZ/woPXApeEXcq+z3ZeQkaILx3ILdtIc5yMbDJA9K0Ps7W44Zxi6t71XQXOp4iTqRgrH3W6HGV+Pwqx3X2T2UsR0Rcl9tLhmDZG+o/HP/ACr0/C52t/Z7rMl1YOlzaTd544yDpz+cgGNh+8p70G19ovh1JYnZUBLEattvKCQD8/Wor7NkMfCIZNQPs91cjIGBymlKyhevlyS38tbPEfFM13cXUCwMtrBC8kkjbmRiqkIpGy4ycjqCMHFTX2e20cPBrMSctUaHW+ogLmYl2G/bLGgluAQKvtHLChA4jTHTEagMR/Nq/Sjw42BcR5/ZXEy/IPiVR+j1ngvYInS3RkVseVBsOmdIPTON8dcVqcFOLziKj89u/wBWiAP/AEignKM0UUCoop0BRQKKAooooDNOlRQOilRQFFFFAVWLeBbjiU7TZJsxGsEZ91TKmWuMd2O6AnoFOOpqz1V/EWq3uYLmBTJK6+zvAuA00edQZSdgYzqbJ2wWHUigxeNeMpaz8L5moq9xJlVGSzCCTljA6+cp9cVBcX4kLGVHmhmmmMVxdGKJC5M0rKMMRsqRqoXJ+mTUZ408QTDivCGnt5LeKM3DBpWQhpWiZV3ViBjbqe9bvCBLcZNrGXBiVOezhYy5LGU5OS51bkqCOwoKzw8i9nF5c7yzsAjMpVFVdlhhyMNj177mrSLpIyANI3GwODqG+MdSfl6mpmx4RdrHAryW+IeXpUqzLmMbEY0gb7j5AVIyWNw0yymWIOqPGuIQQAzKTjL57Cgr78ajOzSICd92Cnf/AKds/TPqcSdtxgR6fOCoPm8w+i/xHrj5ehrcSzuFlkkZrWUusalTG0eAmo9ct1z6elRvEby3hnaW+tTGhiVTJylmjyGZt2jyRt3IFBNDxCgxzAVyxG+NhnbP9f0rX47ecwW625+/kLmFs/s0xpllb1ABAwdi2kVznxDxO2ury0PCtBjjSVruSNWCpGxQRrgdZCQQoAycgfEX/wAM8LKq/MyspCZ0naNMNyYVOMHSDqJ7sSfSgiOMwsnCLiHlyxKrlPNjUU993dsnVqbV5vxE59azcNs5LrhfDOVo0ezpq1HAUtGFDkYOoKNfl23I9Kx8Y8Wxtdnh7wSvhJZZZZMKixopYsgG5PTGcdR61u/Z5Pr4JBgnKQzRnPUGJnTB+WP6UHgf+SDDrmO4TURqyJl0n6x4X/vUzwwY4hfj80dkw/4qn/lUNPL/AJFHjcci2J3KjpGc4Iw+MD5ZqcUaeJE/5y1X/hSn/wCygmsUUUUBRRRQFFFFAUUUUBRRRQFFM0qAooooA1CWzauIXAcjKwQiNf8ARsWLsP5wAf4RU0agPFqmKNLuMDXakuf3oDgTof5fMPigoIv7S+Bx30dpFKuV50jHBwfLbysMH5gVYODBfZrflgBDFFpC9ApRSAPhWl4nc5tWj3KvI4GPfAhk1KPQlC2PkKrVpxD2Gx9oiLtbx+SeMb6ADp9og9B0Yp0wdgDsQvowOuMnJ+YFe1TYf4VB8MvVuYgyFTqBZGXca8alZf3WUhsfMVmgviB1OAjN16AqGA+h1D5UExorGQfrvWpeXRV/LueWMDO2p3Crn+tanHLhpXW0hJDOuqZx1igJI2/ffBVfTc9qCBm4SJjdS8PSGIqzcttOFnulBQytjsnmCnpqLEg4FZ4794IQkesXEkYkkD5ZbWMZy7jOC3YDPnIzsATUpc3vJ02trFiTSqxAj7tIwMGVsHOhemNix2HqKf8AajwiW34ZNJbyuWCv7TqP7dZcK8jY6Ou2nsASMYoJfgscN3w6V7YZJE2JX80jliGaRsbliQDp6eUDpUf9j0wHDbqDzaoJ7kEE5Ol/Opz36ncdwajfsk4zzIUg8o1oSwz26Hp8Cv61s+A5Bb8VmgQkpJCQvUbwtlWx2zmU/wAwHags1jamWzhGX++gjjJUalOYiFZs+6B127gVs29yXPDp3wGYPC/canXcA+muP+tYrmwtIW0PJMQfMLcSSMgye0a74znY7VnkkFzE0MKPC0Yikh1AKPI+VxpJwMrgg4O9BYQadeVPrXqgdFFI0DopU6ApU6VAqYpYp0DpUUUBRTpUBUF44m02FyO8iiFf452ESf1YVOVXPGeT7AD7pvrbX9A5XP8AMF/pQbfG4isEZHWF7dl+jqhHyKkj61XOO8GRbHiMUZIE6XLFR5sMzapdIx2AbH6VZePyjEaH3cmV/XRD5/6toH1rRjm849zJwMaWP7TfS+gaQ2osD8FyaCP8OcFaxgt40LSokUGmQD3yvMYnGdgQygfT0rJbPmTST0VVbfooxrY+gwG/2lqZ8NjRE8J6QSSRKf3AdUY+ilR9K0eORhJl3CLINTHBxldyzMAcADfJ6Y7UGK94npZ5irNpZAkYHmklwVhhHxJLOfTK56GnG72aBAFnvrpjIwBwNWwLMeqQRjAH6Ddq0bW43jn0amIZLC33Utn9pcvnJXV+Y50p8WINj4Pwnk65JG5k8uDJJ06e6iD8Ma9l+JJ3JoPXBuGCAMWYySyHVLKert6D8qDoF6D6moT7VbqOLhF9zejxNGu2cyPtH/vYq2McCvnT7ZvHgv5UtbQsYIWOojOJpMgLgd1Ug49c0E79ivCVicSSsTI8bLu2y5IKqn72wz/2qa4rG1nxG2OWOi4T1P3LjlHvj8QJz00kneSoq44InC/7KwW5rqRclpGCcyRcwMRvpxINIwOhxW/fz3dxCzcTgtYyHfDi4MeYkwylAsb6kHZ8+8RjfFBaOMoIriZS4VXMc/vFSSwMZQAbsdSBh1xk1vcDVubGVScIqyLqaPlqUbBVQCdWzDY46GtC84pdHRJ7NYBzGWjk9oeRhGSMkfcg48w2261u8AubiSUG5040ll0S5GT2MfLU4x6saC0Yorm9gw9tu+aya/abrQGe5EuADo0DPLxjp2rBa8Muo7FJyzJqgtgyJNNI8jvLEeY+v3CBqG35j22oOn5ozXN1vdE0TOJGu/bGWVebKrrGZtCaYwpQwcoqcnA2znNbEfFg/D4IzJIWV4hd6dfNWHmESE/iA90EjoCaDoGaM1za+tkkg4kbVpmgjgV4GSSXAudL6+UwOSMaMgEjPxqVv/D0SzcOC+0aXkdZMTz4KiF2GrzfmC0F0oFctvp20/eyMAsnEdMcsk8KviciMxyp/eBdlUg7HIro3CpS0ELEOC0cZIf3wSoyG/e9aDcopUxQFFFKgKKKdAYqJ8T2LT2sqp740yR/6yJhJH/vKB9alqRoK9LOZ0try3BcaDrjGzNFIBqAz0dWA274YUWsjPtbQvHsV5syldAJzpROr4+g+JpycIngd2sZIgsjM7QTKeXrY5Zo3XzR5O5GCM52GTWJn4qDnTwwj05k4+mdBx88UE1w6zEKaQSxJLO7e8zscsxxtuew2Haq14p4iJZRAAXjRlEiL708pGqO1X0GPPIeygA7E15414qnt4xHLbMlzM6RW4R0mWR3zqdOjYQeY6gO29YfDV7Y2zPzbq29oXUrhpVHLycuo1YyzN5mbqxPoAAFi4LwwoWlmIedxhmHuonVYox2Qf1O5qWAqPteO2srBYri3dj0CyoSfkAa3ZZQqkscAAkn4Ab0Ht0BBB6HY1S7b7NuF2sxuRAAyEyZd2KJjzFtLHAxVp4ffCYMVDDBxhhg7jI+WxG3UVXvtFvAIEg1AG4bzDuYYsPKAPj5Vz210FF8f3wmiinYkC5vbZYBkA8i3Vm1sT0BJ1d8axselWW+jWXhts2+lGZTknfOcE75X6+bsAGIxz37S7KWeO1uIywSDKumCQgJGqbbfrsfTAxiug+HrwTcHblsCI2IUjy4AIPXBAO5HkG3QHIJoN7hIM3C7Ny8SNEpjdpEONIDQyIU1dSceUnqB1rPBk6AJLhwNGEWJLZDp90Fm82PgDvUV4PbPCp+n3FxM6jSFA0OsygKNgN/j16nrU7appmJRZZFLasqoKgkknzO3xHSgsUYJA1AA7Z77/PvXorTBpk0HkLRop5FPNAhGBsKNNMGig8tGD1A9fr608UzQKAp0qKANarcRiD6DLEGzjSXUNn0xnNbVcV4p4cl4hxHjkcMFm5aW3UzzMRJATEp1RBQc+vUb0HZRcLlhqXK4LDIyoO41eleWukChy6aTjDahpOemD0NciFrdpecfS1lt8R2tksxmjd2cLbyDKFWGk7N1z1FRXE2N5w/g1gkdxIEsvaZRAAXVihS3JzgadRJ+lB3Oa6RMa2Rc9NTAZ/WgXKHThk83u+Yb/L1rjN5dvxMcBPJt5pdN3HLDOSqc2EBH1YyQcgHp3rNwTgnM4bxPASGezvpJ40QkxQSwojaYz1KMuc9OtB2E3KgkFlyMbahnfoMU3mUZBZR0zkgYzsP1rifEuDGfhllNJJi44nfQTySrtpLg8pV/dQYFe+HX0dzLxscVBTk2NvDcnvzYWkAkjG+5Oll+JoOqW/B0F1JcSHmTEaI84+6h/Ii9iTuzdTt6AVIy2qP76I38Sg/865x9kBLyXb3nM9vCwIwkABW1CAwFANsEbt8a6dQRl34ftZVKSW9uynqDEn/AMVDW1uYZZLHWxRkFxas5LlRG664mJOWCtoIyc4bHarbUD4gQC54a/4hcOg+KyQyBh/QH6CgkgBBCS5GEVmdvXAy7H+tc6nvva1e4uGEEUjIA8mxWJm028S+hYnU3xbf3RVn8cXqPZyxq6kPNb28u48qyyKrqfmpI+tVDj8UM6GD2aS40uGLZeOIFQQAwBBbBJ94qD1z0oI2fisfPdG+/jX8McElxHjAUoGQackfiztj4ms32dX0NpazwTpeEOzBcWk7sEGdKsVU7Dpj1B9d7Hw0yyPHEvLAWL9lqYIVh0jls25ORIxyfQdsE1rjb/2feWtzbzEpcOYLgKzYWVBrQjUM7psSRg4BoLH4V4rFbJcq6XbLNLrUCyufd5aodQK9yp9fiTU1feJFNpcParKjRKhHNt3iHmYLsHAztmtLgz8vi8wBOm4g1rk7eVg+QMnrrbfbONhsSbhe2iTRvHKqujjSytuCPQ0Fc8ceIXs44hEV5rlnwUZ8xwjXIAF6FvKoPQFxUPxnxTOHuJLdnMUcVtJHiBZIm5qa/vZM5UdNx0BzVx4dwO3tyWhiRCQVyM50k5I37ZxXqPgsCxvGIkCSKEdcbMoGAD8MbUFffi10Ll7fCZQNc84AaTbYOI8Z/aczy56aRnqcVH8L8T3EyQRO8ENwbaWWRiuY/cR4ZlBIPLILA+hVh2q7+wx6ixVdRTlE9+X10/KtafgFtIEDwxkJGYVyvSIlSY/4fKu3woIzwXxmS9jkmfSg1KixD3k0qCxc9fMTkD8un1qyiteKzRJHkVQHcKHYdWCZ05+WTWfNAGgU6KBU6KWaBGvCQqCSAoLe8QBk/M96yUUGP2dfMdK+b3th5u3m9dvWvEVqiHKIinAXZQPKOi7dvhWxRQaq2UYIIjjBBYghFBBb3jnHU969LaoNeEQa8l/KPMSMEt67etZ6BQa5sY9KLy49KEFF0LhCvQqMeXHwrFPwmGQsXhhYto1FkUltBymokb4PT0reooNYWUfM5mhOZp0a9I1aeunV1x8K2BTpYoCoHxVhfYpD0ju4c/8AuBohn6uKnq0eM2AuIJYmONakA/lPVWHxBwfpQUriFmqPdJIhZCzJKgO5gkYyRvGPzoSSMflIG+Kx2eIm5cpy4VXR1GFmjOyyoRk56BgCuCeuDUvGrXlqk2NNzCGimQfieI6ZEP1BZT2yPWoS/mHJLxkMLWeCQOv4IrglJ0yCNIGNRGRjvjFB79oIntxuiyGWDUNtHPRlD4GcfeBQD0JI3YnaA+0lh7FEzAAxPYsw2yskDvby4yDtuu+OhqevrdJEKMMhiOhOosPdZWX8QwMMpkYdivWsXE+Hi54DxAMNU6iYO5OSzRFWVs5ONSqjEA9c96DazIzcHuxqbQ4il3LELKrIGPXqWX9Bknauh1x/wtaNLJDxO3d3KQxCa0DMocKGQyagdBbRpIQ9169COq8M4hHcxrJCwZGzv0II6qwO6sDkEHcUG5RRmjNAZozRmigBRRmlQOnXmjNB6pU6KBUU6KBCnRRQKiiigKKKKApilQKB15NeqKCBt2EN/LH0FzGJl+MkWI5frpMRrX4jfqZzalE0SeWRCuGkSQYZxg9Bnc79DWbxSpjNtcj+4mXX/qZvupM/LKt/JU0IQWDYGoDAbG4HcA+lBz+wi5fNhcbwOYmZiPOowY2bOhTlCp8xbvtUlwI657qFuk8GrBJPu/dMdwNtJTooG22a98ciEd8WG3OhGeoy0RxnIGfdZfxDpWXhFmTPDMm6gzIxBHRl6kAnV5gu5ZjQUL7MkKW81vLgMyzQHp5WiYooI7ZIOCSu/QHdquvhGzYpbXELKutSl3H1WR4wY+aMHaTIGT+IdexC4X4NMd9czMwETTmeJF663Rdeo9hqB6bnpnG1WXhnDFt1kVCxVpJJMH8JkOplHw1Enf1oKfw6/le6ui8r6Y7m6Vc3KBVWMHSvs+NTAfA71oxcbnjQgzyFnjhZphLHPEqNNGkt0hxmIhXJ0MNOMb7Guhf2ZDr5nKi15zr0Lqz65xnNFvw2KPXy4411516UUas9dWBvQUbjV7LE7Q21xcTITZ5IlVpFaSbQY1lPTUuTg9MbYzW3ZXV9DcwxuGl1reOsLyoGWNWgCF5AuGYEv07OKt9vw6KNdMccarnVpVFA1fmwB1+NZzECwbAyAQDjfBxkZ+g/Sg5m/iq5EVowMzGENcXehA6lDM0YjkYDyqEEjZ/0YrfuuOMpkmeeVSl4YREjx6ViEgSMtG5Bk5ikNkb+bbpV6W1QAgKgB6gKMH5+vU/rWFuFwlw5iiLABQxRchR0UHHSgqacck5cIM33n9o3ETrsWEKPKdJUDOkIFPTpivXg7iEjTqk0zyGSBpNSypNDJpdBzEwA0PvY0EY39RVsHDohIZRHHzCMGTSNZHpq60WvDooizRxxoX3YqoUt88daDaWnRRQFFFFAUUUUCp0UUCop0UCp0UUBRRRQa9/aLNFJG4ysisjD4MMGixiKRxqx1FUVS3qQME/Wtiig1biwSR43dQxj16c7jzYzt9BWwFr1SoCnXmigdFKigdKinigVMU6MUCp0UUBRRRQKnRRQFFFFAUUUUBRRRQFFFFAUUUUBRRRQFFFFAUqKKB4oxRRQKgU6KAooooCiiigKKKKD/9k=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k-SK"/>
          </a:p>
        </p:txBody>
      </p:sp>
      <p:sp>
        <p:nvSpPr>
          <p:cNvPr id="8194" name="AutoShape 2" descr="data:image/jpeg;base64,/9j/4AAQSkZJRgABAQAAAQABAAD/2wCEAAkGBw8ODxAQEA4QEBUREBUPEBIUDhUQFRYXFBQXGBUVFBYYHCggGRslGxYXITEhJSkrLi4vFx8zODMsNyguLy0BCgoKDg0OGxAQFywcHyUrLC8sLCwsKzcsLCwsKywrLCwsLDcrNyssLCwsLCwrLCwsNyssLCwsLDAsKywsLCwsN//AABEIALYBFQMBIgACEQEDEQH/xAAbAAEAAwEBAQEAAAAAAAAAAAAABAUGAwECB//EAEUQAAICAQICBgQJCwMDBQAAAAECAAMRBBIFIQYTMUFRgSIyYXEjM1Jyc4KRsrQUJDRDU4OSoaKxwWJj0ULS4RUWs8LD/8QAGQEBAAMBAQAAAAAAAAAAAAAAAAIEBQED/8QAJBEBAAICAgEEAgMAAAAAAAAAAAECAxEEEjIhIjFxM1EjQWH/2gAMAwEAAhEDEQA/AP3GIiAkfX6paKrLW7K0Zz4+iM4HtkiUPSm3IooH6yzrX5/9FOG++ax5mdrG50ja3WJlP4HrzqdPVcydWzLi2vO7ZYp22JnvwwIz34k+Z7ozbtt1FJ7CV1CfXG1x5MgP15oZ20anRS3asSRESKRERAREQKvgPFRq62JXY9djVumc9jHYw9jLhvPHaDLSYjh2o/JrK7+xGJp1HzTY2xz8xj5K7zbyVq9ZQpeLQRESKZERATwz2IFPwHjY1W+uxOquqZktqJz6rFd6HvQ4z4jIzLeZLpBozXq1trbq2tG+t+4XVgBgw7w9eAR3is9+DL/g/ERqa92NrqdlqZyUcDmPaOYIPeCDJTX02hF9zNU+IiRTIiICIiAiIgfNliqCzEKFBZiTgADtJPcJmOAdNtPrdQ1ArsqDHOktcYTUqqgs1fhjOcHtUhhy7L7inDqdXU1F6b63xvTcVDbWDAHBGRkDI7CMg5BlYvC6NTZqktrDKmppsTmVKslNRUqVIIxju7sjsMC+iIgIiICIiAmU4jb1mstOeVSJQvziOsc+YasfUmqJmK0Ll0Np/XO94+bYxZB5IVHlPbBG7bVuVbVNftI09nV6rT2dxZtO/utGV/rRB5ma4TE8RDdU5X1kHWp86sh1/momzotDqrrzDKGHuIyJ3PGrbc4tt00+4iJ4LRERAREQMTp61eoqwBDb1YHsILNkGX3RnVs9JqsYtZQeqYnmWXGa3z35XGT4hpR6P1B72+8Z20l/UamqzsW3Gnt8PSPwTH3Odv70y3krukSz8N+uWY/ctdE8nsqNAiIgIiIFT0m0xfTsyjL0kahB3kpzZR85dy/WlDXqTQ66qvLLtAuUc99XbuUDtZc7h4gsO+bMiYzS1dUbKP2FrVr8w4ar7EZR9Uz3w6ndZVeRusxeGxpsV1VlIZWAZWByCCMgg+GJ9zNdHdV1Nh0reo+6zTHuB7XpHu9ZR4bh2LNLPK1ZrOpWKWi0bgiIkUiIiAiIgJW8N+P1v0yfh6pZSt4b8frfpk/D1QLKIiAiIgIiIFfx+81aTUOPWFLhPnEYQfxETP1VhFVR2KoUeQxLfpU3wNa59fUVD+F+sI+xDKuWuPHpMqPLn1iCXHRazdo6h317qD+6dq//AK585Tyw6LN+kp8m/cPc9aE/1bp3kR6RLnEn3TC9iIlRfIiICIiBi9H6g97feM+tTSLEZCSNykZHaPAj2g8/KfOj9Qe9vvGd5o18YY9/Kftf8F1hv09djYDEbbAOwOhKuB7NwMnTO9Grdl19OeT7dSg9p9CwDzVT73milC0amYatLdqxJERIpkREDyZrjtWzVo/ddSUPzqmyvmVdvJPZNNKXpXX8Atn7G5LPcCerc+SOx8pPHOrRLzy17UmFNqai6+i21lIetvkuvNT7s9o7wSO+abhGuGopWzG1ua2L8l1OHX7ew94we+Z+dOD39RqtvYmpGD4C1Fyp+sgI/dr4yxnpuNqfFyanrP8AbUxESo0CIiAiIgJW8N+P1v0yfh6pZSt4b8frfpk/D1QLKIiAiIgIiIGf6UNl9In+69v8FTL/AHsEhST0gbOqoHhp7j/FZV/2yNLuDxZvKn+Qkno6carUD5dNLj3q1ob+RSRp24Q2NYg+Vp7f6Xqx/c/bGbwc40/yQ08Tyeyk0yIiAiIgYvR+oPe33jO84aP1B72+8Z3mjX4hj38p+3mns6vU6Z+zLtQx9lq8h/Gtc10xPETipn/Zlbh76nDj7s2oMq549217iTumnsRE8FoiIgJG4nphdRdUeyyp6z9ZSP8AMkxAxmit6yqt/l1q/wBqgzzW1syHYcOpFlZ/1oQyZ9mQJ5o12ixMY6vUXVgf6Ra+z+nEkTRj1qx7e23002i1K3VV2r6tiLYvuYZH953lL0Vs+BerOepudPqsesQeSuB5S6mfManTXrO42RETjpERASt4b8frfpk/D1Sylbw34/W/TJ+HqgWUREBERAQYiBm+OfpS+zT/AN3/APH8pGkjjY/O8+OnUfZY3/Mjy7h8IZnJ/JJOnDB+eVH/AGrh/Ov/AInOfWg/S9P7rfuCSy+Eo4PyQ1cREoNUiIgIiIGL0fqD3t94zvOGj9Qe9vvGd5o1+IY9/KftF4p+j3fRP90zZ0eovzR/aYziYzTYvy16se9ztH8zNsoxylbkfMLnE+JexESuuEREBEQYGQf4/VDw1B/nXW3+Z9T5s/SNWfHUf2qrH+J9S/j8YZObzn7S+jL/AA2qT2U2+bK6/wD5iaKZvo5+k6n6DTj+vUH/ACJo5TyectHD+OHsREg9SIiAlbw34/W/TJ+HqnbU8NrtbczWg4x6OotrHL2KwEquH8IqN+rG6/lcgH53cP1FZ5+nzgaGJx0umWpdqlyM59Kx7D9rEmdoCIiAiIgZvjp/OkHjp2P8Ng/7pGkrpGManTt41XJ57qWH8g0iy7h8GZyY/kJ04Yfzykf7Vp/+P/mc514QudYh+Tp7f5vVj+xncvhLnH/JDURPJ7KLUIiICIiBi9H6g97feM7zho/UHvb7xneaNfiGPfyn7c2Tfbpq/lahGP7rNvPzrH2zYzL8Gr36zPdTQT9a1sKfJa3/AIpqJTzTuzQ41dYyIieSwREQEGJF4nqepoutP6up7P4VJ/xAymkfd1r5zv1Fzj5vWsEP8IWSJx0dXV1Vp8itUPkoEaq7q0ZsFiB6KjtZjyVR7SSB5zRj0qx7T2tK16LV5/KbflXCtT4ipQD9jlx5S+kPhGj/ACeiqokEqvpkd7Hm7ebEnzkyZ9p3O2tSvWsQRETiRERASt4b8frfpk/D1Sylbw34/W/TJ+HqgWUREBERAREQKLpUn6K4Hq6jafc9Vg+9tlfLbpUn5q7/ALJq7z82uxWf+kNKky3x59rP5ce6JJJ6OrnVag/IpqQe9mtZv5BZGlh0WXI1L9u6/aPclaKf6g07nn2o8WN3XsREptIiIgIiIGL0fqD3t94zvOGj9Qe9vvGea6xlrYp65wlfz3IVP6mE0InVWPaN3mP9XPRWr4O24/rrm2/Mr+DXyJVm+vLyR9DpVoqrqXsrRUHuUYyfbJEoTO5216xqIgiInHSIiAlL0rs+BSv9telfkpNjg+wrWw85dTM8dt36tU7qadx8N1zYHmFrPk8njjdoh55bdaTLhPrhun6/UqO1NPi1/A2H4pT7ub+SeM4am7q1LYLHkFUdrMxwqj2kkDzmi4JoPyekKxBdj1lzDvdvWx7ByUexRLOe+o0pcXH2t2/SwEREptEiIgIiICVvDfj9b9Mn4eqWUreG/H636ZPw9UCyiIgIiICIiBw12nF1VlR7LK2rPuZSD/eZHQWF6q2PaUG4eDAYYeRBHlNrMeaurv1NXZi42r7Vu+Ez/GbB9We/Hn3aVeXXdYl9E45nu5y66M1bNHTnOXU3NntzaxsP82md4ghevqx23MtAI7R1jBSR7gSfKbRFAAAGABgD2CS5E+sQjxK+ky+oiJWXCIiAiIgYvR+oPe33jJHD6eu1dS9opB1D+85SoHz3t+7Ej6P1B72+8Zc9FaPgWvPbqG6weysejUPNRu97mW8ltUiGfhp2yzP6XcREqNAiIgIiICYvT29a1t37a1nU+KDCVkewoinzmg6R6k1aazbyezFNfsaw7QfLO76szwoZzXpaTtLLgsP1dS4Bfwz3L7T3gGe+HUbtKryd21SP7TeBaXr7jefi6GKVDua3mrv7lyVHtL+AmonHS6dKq0rrUKqKEVR3ADAnaeVrdp296UildQRESKZERAREQEreG/H636ZPw9UspW8N+P1v0yfh6oFlERAREQEREBM50ip2aim7usU6Zj7VzZXn2Y63zYTRyu49pDdp7FX1wBZV8+s7kB9hIwfYTJUt1tEoZK9qzCm4ZV1usTwoQ3H5z5rrz5db9gmqlJ0UoPUdc6Mjaluu2MMMq4ArRh3EKASO4s0u53JbtbbmGnSkQRESD0IiICIiBhFqNy16cZze7VkjuQMxtbPd6AIB8WWblFAAAGABgAcgAPCZ3onoXBsvtRkOWppVhghA53Pju3sB9VEPfNJJ3t2eWKnWJ/2SIiQepERARE8YgczyxzMDL9KtYOvqTBbql63aPWayzNdKL7SOs+0GWvAuGmhCz4NtpD3EcwD3Iv8ApUch48z2kyt6OaB7rbNfepU2WM2mrPateNiWMO5mRRgdwY97GaaSm3ppCKe6bSRESKZERAREQEREBK3hvx+t+mT8PVOvGNCdTQ9QutoLAbbam2ujKQysPEZAyDyIyDyMyPCtJxXU6iyrVD8lrrursvupcr+VNWlYQUntSs7AXHbz2+MDdxEQEREBERAREQEREBERAREQEREBERAREQEREBERAREQEREBERAREQEREBERAREQEREBIPHb3q0upsQ4ZKLHQ4zgqhIPP2ydPCMwMs3SaxWwVRtu5dyW5qJP5NhmbbkBevO4jsCk888u13SN0dlK0vsIRtlx3OWVm3VjHNBtwfc/yeegWhANoRQMEYCgDn28vbPF06DGEUYG0YUDA8B4D2QM+3SW2tS1lC9qouywkb7alelDlR6zEpnxK+PL5/8Ac9u6/wDN1xT1g53AMWqsVCoXGSWySvL5PyuWl2DwHd3eHZPnqEyW2rk4ydoycdnOBndF0nsuurrGnADbN560ZAsDEEA4yVwFIx6wcf8ATz0059SmQ21cjODtGRntwe7M6QEyuq6R2lmRRWuLmrBV97gVaqupi6kYAYOfdy7c8tVI+n0VVW7Yirvc2OcZJZmLEkn2kmBnqOlFllnVpUh3NV1blyFK2m0AkYLDHVdhAzu7pPbjLfk+ltCIrakoPTcitC1bOdzY7PR2jsySOyWy0qM4VRk5OFA5+Pvnr1Ky7SoI7NpAI+yBm36TuC2K6m9JkVRcd2UZF3P6PJG35B8CvyuXZekFgZK2oXfZa9Fe1ztZqrdtnavLFfwnt2sO7JvRSuSdq5IAJ2jJA7AZ9bR4Dx7IGUp6X2Gk3HSjb8GVUWg2EWb/AEQgydy7QT2ct3yec7hXH7NReaupUKN6lxaD6SBTkA4LK2SQcdm09/K7WhASQigk5JCgEnxPthaUB3BVBxtyFAOB3Z8IHSROK6s0UvYqhioGFLbQSSBzODjt8JLkDW8Trqfq2VmwnW2ELlUTJAdye7KnsyfRPhAo9V0pupDF9OjYaysbLCfSrvqq3HIGF+F3HwCmfWh49cFRWqB2GhLGa7e7ddqXoDDaMZ9DcRnvxyxJlnSLThSTVbnBJr6n0tpQ2biM42lVJ7e4jt5T6t49o6VJJChcgjq9oG017fYATdXj54gV1fSp1rRnrXDadbVJsyWYqWIYquEAAySQOWSPCdD0qK9aHSomtbiGW70Xak0gKpI7T1vtxt78yTR0j0ThnVS21PTIqDYBd0CblyCS6EAAnPLu5zj/AOt8PoO1q+qZrWLIyqCjDbWzYLdnqjCZ93bAk8G44+pusrNOxVNoDb13Zqt6vDLnOT29nLs8JeTPt0ioB3V0WszNUvKsKzLZY1YcHvAKkYPPs7iDL8GB7ERAREQEouIcceq96hUrbULoAxLPtUM4GAdrAZwrYzywecvZxt0yPuyo9NCjEeixU9o3DmPtgZ5uk1rBXrorKMtdiFrWBau7UdTWwAXlkYf3HE51dIrutywqwAtbV7yCWGst07NV6OSTsBwfYO/M06UqoChQAAFAx2Adg8oNKZB2rkcwdoyM9uD5n7YGVPSmxurcVjGOvZK23ttNGobqXBHo2A1Ds/xzueAcTfVI7PWqbSNpWwOGDKGzyPLtxz7cZ75ZLUozhVGTuOABz8ffFVSpyVVUE5wABzPfygfcREBERAREQEREBERAREQEREBERAREQEh6rhlVrixlbdt6s4sdAy5J2uFIDjJPI57T4meRA41cC0yjGxjyK5a2xzgoUxuZs42kgDuz4z6fgelJsPVc7Errch2B20kmvBB9EgnO4YPIc+QwiB5ZwaopYuGJsrFRd7LLThWZkJJbPJnJGCD2cxgY4aHo/XUAS9rOGZmsF1lZbe24qcPllyByYn38zEQO7cD020AVlcKigra6kCtzYmCGyMMSc/4liBiIgexEQEREBERAREQEREBERA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k-SK"/>
          </a:p>
        </p:txBody>
      </p:sp>
      <p:pic>
        <p:nvPicPr>
          <p:cNvPr id="8196" name="Picture 4" descr="http://e.maxicours.com/img/3/8/9/3/38930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1772817"/>
            <a:ext cx="3312368" cy="1999540"/>
          </a:xfrm>
          <a:prstGeom prst="rect">
            <a:avLst/>
          </a:prstGeom>
          <a:noFill/>
        </p:spPr>
      </p:pic>
      <p:pic>
        <p:nvPicPr>
          <p:cNvPr id="8198" name="Picture 6" descr="http://www.eurecom.fr/~loiseau/optique/lentille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7704" y="4077072"/>
            <a:ext cx="5762625" cy="2609851"/>
          </a:xfrm>
          <a:prstGeom prst="rect">
            <a:avLst/>
          </a:prstGeom>
          <a:solidFill>
            <a:srgbClr val="00B0F0"/>
          </a:solidFill>
        </p:spPr>
      </p:pic>
      <p:pic>
        <p:nvPicPr>
          <p:cNvPr id="11" name="Picture 6" descr="http://d.ruze.free.fr/sppc/sp4_0/Image2250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36096" y="2204864"/>
            <a:ext cx="3299397" cy="864096"/>
          </a:xfrm>
          <a:prstGeom prst="rect">
            <a:avLst/>
          </a:prstGeom>
          <a:solidFill>
            <a:srgbClr val="FF0000"/>
          </a:solidFill>
        </p:spPr>
      </p:pic>
    </p:spTree>
    <p:extLst>
      <p:ext uri="{BB962C8B-B14F-4D97-AF65-F5344CB8AC3E}">
        <p14:creationId xmlns:p14="http://schemas.microsoft.com/office/powerpoint/2010/main" val="2132249855"/>
      </p:ext>
    </p:extLst>
  </p:cSld>
  <p:clrMapOvr>
    <a:masterClrMapping/>
  </p:clrMapOvr>
  <p:transition spd="med" advClick="0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20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0"/>
            <a:ext cx="8208912" cy="975638"/>
          </a:xfrm>
        </p:spPr>
        <p:txBody>
          <a:bodyPr>
            <a:normAutofit/>
          </a:bodyPr>
          <a:lstStyle/>
          <a:p>
            <a:pPr algn="ctr"/>
            <a:r>
              <a:rPr lang="fr-FR" sz="2800" cap="none" dirty="0" smtClean="0">
                <a:solidFill>
                  <a:srgbClr val="FFFF00"/>
                </a:solidFill>
              </a:rPr>
              <a:t>Lentilles minces divergentes:</a:t>
            </a:r>
            <a:endParaRPr lang="sk-SK" sz="2800" cap="none" dirty="0">
              <a:solidFill>
                <a:srgbClr val="FFFF00"/>
              </a:solidFill>
            </a:endParaRPr>
          </a:p>
        </p:txBody>
      </p:sp>
      <p:pic>
        <p:nvPicPr>
          <p:cNvPr id="7170" name="Picture 2" descr="http://e.maxicours.com/img/3/8/9/2/38929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2" y="1700808"/>
            <a:ext cx="3168352" cy="2087209"/>
          </a:xfrm>
          <a:prstGeom prst="rect">
            <a:avLst/>
          </a:prstGeom>
          <a:noFill/>
        </p:spPr>
      </p:pic>
      <p:pic>
        <p:nvPicPr>
          <p:cNvPr id="7172" name="Picture 4" descr="http://uploads.siteduzero.com/files/337001_338000/337769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19672" y="4437112"/>
            <a:ext cx="4610100" cy="1743076"/>
          </a:xfrm>
          <a:prstGeom prst="rect">
            <a:avLst/>
          </a:prstGeom>
          <a:noFill/>
        </p:spPr>
      </p:pic>
      <p:pic>
        <p:nvPicPr>
          <p:cNvPr id="7174" name="Picture 6" descr="http://d.ruze.free.fr/sppc/sp4_0/Image2250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36096" y="2204864"/>
            <a:ext cx="3299397" cy="864096"/>
          </a:xfrm>
          <a:prstGeom prst="rect">
            <a:avLst/>
          </a:prstGeom>
          <a:solidFill>
            <a:srgbClr val="FF0000"/>
          </a:solidFill>
        </p:spPr>
      </p:pic>
    </p:spTree>
    <p:extLst>
      <p:ext uri="{BB962C8B-B14F-4D97-AF65-F5344CB8AC3E}">
        <p14:creationId xmlns:p14="http://schemas.microsoft.com/office/powerpoint/2010/main" val="1718381232"/>
      </p:ext>
    </p:extLst>
  </p:cSld>
  <p:clrMapOvr>
    <a:masterClrMapping/>
  </p:clrMapOvr>
  <p:transition spd="med" advClick="0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500"/>
                            </p:stCondLst>
                            <p:childTnLst>
                              <p:par>
                                <p:cTn id="16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20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Základné">
  <a:themeElements>
    <a:clrScheme name="Základné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Základné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Základné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1668</TotalTime>
  <Words>373</Words>
  <Application>Microsoft Office PowerPoint</Application>
  <PresentationFormat>Prezentácia na obrazovke (4:3)</PresentationFormat>
  <Paragraphs>81</Paragraphs>
  <Slides>17</Slides>
  <Notes>0</Notes>
  <HiddenSlides>2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17</vt:i4>
      </vt:variant>
    </vt:vector>
  </HeadingPairs>
  <TitlesOfParts>
    <vt:vector size="18" baseType="lpstr">
      <vt:lpstr>Základné</vt:lpstr>
      <vt:lpstr>OPTIQUE GÉOMETRIQUE</vt:lpstr>
      <vt:lpstr>     Lorsque la lumière arrive sur un milieu opaque, elle peut être: </vt:lpstr>
      <vt:lpstr>Diffusion et réflexion de la lumière</vt:lpstr>
      <vt:lpstr>Lois de la réflexion de Snell - Descartes</vt:lpstr>
      <vt:lpstr>Lorsque la lumière rencontre un autre  milieu transparent, elle peut être: </vt:lpstr>
      <vt:lpstr>L’angle limite</vt:lpstr>
      <vt:lpstr>    Première loi: Le rayon réfracté est situé dans le plan d’incidence.   Deuxième loi: L’angle de réfraction i2 et l’angle d’incidence i1 sont liés par la formule:                       n1.sin(i1) = n2.sin(i2) </vt:lpstr>
      <vt:lpstr>Lentilles minces convergentes:</vt:lpstr>
      <vt:lpstr>Lentilles minces divergentes:</vt:lpstr>
      <vt:lpstr>Notions fondamentales des lentilles minces</vt:lpstr>
      <vt:lpstr>Les expériences d’optique</vt:lpstr>
      <vt:lpstr>Exercices</vt:lpstr>
      <vt:lpstr>Exercice 1</vt:lpstr>
      <vt:lpstr>Exercice 2</vt:lpstr>
      <vt:lpstr>Exercice 3</vt:lpstr>
      <vt:lpstr>Exercice 3</vt:lpstr>
      <vt:lpstr>Merci pour  votre attention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Optique</dc:title>
  <dc:creator>Anna Šullová</dc:creator>
  <cp:lastModifiedBy>Ľuboš Hrabovský</cp:lastModifiedBy>
  <cp:revision>102</cp:revision>
  <dcterms:created xsi:type="dcterms:W3CDTF">2014-03-08T20:42:38Z</dcterms:created>
  <dcterms:modified xsi:type="dcterms:W3CDTF">2014-06-05T10:13:05Z</dcterms:modified>
</cp:coreProperties>
</file>