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  <p:sldId id="280" r:id="rId26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0A0"/>
    <a:srgbClr val="1515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51" y="-3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622B8A-2AF2-4271-AC0F-0ED1BAA91F6B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42684626-66A8-472C-BA4B-36958340A191}">
      <dgm:prSet phldrT="[Text]"/>
      <dgm:spPr/>
      <dgm:t>
        <a:bodyPr/>
        <a:lstStyle/>
        <a:p>
          <a:r>
            <a:rPr lang="sk-SK" dirty="0" smtClean="0"/>
            <a:t>L</a:t>
          </a:r>
          <a:r>
            <a:rPr lang="en-US" dirty="0" smtClean="0"/>
            <a:t>’</a:t>
          </a:r>
          <a:r>
            <a:rPr lang="en-US" dirty="0" err="1" smtClean="0"/>
            <a:t>Arche</a:t>
          </a:r>
          <a:r>
            <a:rPr lang="en-US" dirty="0" smtClean="0"/>
            <a:t> de la D</a:t>
          </a:r>
          <a:r>
            <a:rPr lang="sk-SK" dirty="0" err="1" smtClean="0"/>
            <a:t>éfense</a:t>
          </a:r>
          <a:endParaRPr lang="sk-SK" dirty="0"/>
        </a:p>
      </dgm:t>
    </dgm:pt>
    <dgm:pt modelId="{75AEA2BF-CC15-45AC-9EE7-E52CED0786A2}" type="parTrans" cxnId="{BD5DFB09-8A6A-4CC0-A707-C183C388F258}">
      <dgm:prSet/>
      <dgm:spPr/>
      <dgm:t>
        <a:bodyPr/>
        <a:lstStyle/>
        <a:p>
          <a:endParaRPr lang="sk-SK"/>
        </a:p>
      </dgm:t>
    </dgm:pt>
    <dgm:pt modelId="{F26CDE9F-E8A9-42AB-8039-E6B64C51BA1A}" type="sibTrans" cxnId="{BD5DFB09-8A6A-4CC0-A707-C183C388F258}">
      <dgm:prSet/>
      <dgm:spPr/>
      <dgm:t>
        <a:bodyPr/>
        <a:lstStyle/>
        <a:p>
          <a:endParaRPr lang="sk-SK"/>
        </a:p>
      </dgm:t>
    </dgm:pt>
    <dgm:pt modelId="{DE6F87E0-8F59-4E3A-81FB-BF796095A98F}" type="pres">
      <dgm:prSet presAssocID="{11622B8A-2AF2-4271-AC0F-0ED1BAA91F6B}" presName="Name0" presStyleCnt="0">
        <dgm:presLayoutVars>
          <dgm:chMax/>
          <dgm:chPref/>
          <dgm:dir/>
        </dgm:presLayoutVars>
      </dgm:prSet>
      <dgm:spPr/>
    </dgm:pt>
    <dgm:pt modelId="{FECF0E3B-29B5-47EE-A65C-584778E64F0A}" type="pres">
      <dgm:prSet presAssocID="{42684626-66A8-472C-BA4B-36958340A191}" presName="composite" presStyleCnt="0">
        <dgm:presLayoutVars>
          <dgm:chMax val="1"/>
          <dgm:chPref val="1"/>
        </dgm:presLayoutVars>
      </dgm:prSet>
      <dgm:spPr/>
    </dgm:pt>
    <dgm:pt modelId="{16340A96-DF81-423D-AC17-B51B2EEF4DBB}" type="pres">
      <dgm:prSet presAssocID="{42684626-66A8-472C-BA4B-36958340A191}" presName="Accent" presStyleLbl="trAlignAcc1" presStyleIdx="0" presStyleCnt="1">
        <dgm:presLayoutVars>
          <dgm:chMax val="0"/>
          <dgm:chPref val="0"/>
        </dgm:presLayoutVars>
      </dgm:prSet>
      <dgm:spPr/>
    </dgm:pt>
    <dgm:pt modelId="{DD2B1EBD-28CE-4B0A-BEC1-551157C6F4DF}" type="pres">
      <dgm:prSet presAssocID="{42684626-66A8-472C-BA4B-36958340A191}" presName="Image" presStyleLbl="alignImgPlace1" presStyleIdx="0" presStyleCnt="1" custLinFactNeighborX="1734" custLinFactNeighborY="-2657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BD01B639-AEB1-47A2-AA2A-F496C4559E61}" type="pres">
      <dgm:prSet presAssocID="{42684626-66A8-472C-BA4B-36958340A191}" presName="ChildComposite" presStyleCnt="0"/>
      <dgm:spPr/>
    </dgm:pt>
    <dgm:pt modelId="{A239AB8B-727C-4CB0-9153-B33DF4DFF0F8}" type="pres">
      <dgm:prSet presAssocID="{42684626-66A8-472C-BA4B-36958340A191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C4579DE-D015-464A-9312-C31DB70795D4}" type="pres">
      <dgm:prSet presAssocID="{42684626-66A8-472C-BA4B-36958340A191}" presName="Parent" presStyleLbl="revTx" presStyleIdx="0" presStyleCnt="1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CB1F0B4-0DB4-4A79-908B-9CF27EC6C768}" type="presOf" srcId="{42684626-66A8-472C-BA4B-36958340A191}" destId="{EC4579DE-D015-464A-9312-C31DB70795D4}" srcOrd="0" destOrd="0" presId="urn:microsoft.com/office/officeart/2008/layout/CaptionedPictures"/>
    <dgm:cxn modelId="{BD5DFB09-8A6A-4CC0-A707-C183C388F258}" srcId="{11622B8A-2AF2-4271-AC0F-0ED1BAA91F6B}" destId="{42684626-66A8-472C-BA4B-36958340A191}" srcOrd="0" destOrd="0" parTransId="{75AEA2BF-CC15-45AC-9EE7-E52CED0786A2}" sibTransId="{F26CDE9F-E8A9-42AB-8039-E6B64C51BA1A}"/>
    <dgm:cxn modelId="{DAE61E3C-74F8-4108-A042-FFCDA3CC75D5}" type="presOf" srcId="{11622B8A-2AF2-4271-AC0F-0ED1BAA91F6B}" destId="{DE6F87E0-8F59-4E3A-81FB-BF796095A98F}" srcOrd="0" destOrd="0" presId="urn:microsoft.com/office/officeart/2008/layout/CaptionedPictures"/>
    <dgm:cxn modelId="{2594004B-F9E2-4A91-8559-6F32843BA24E}" type="presParOf" srcId="{DE6F87E0-8F59-4E3A-81FB-BF796095A98F}" destId="{FECF0E3B-29B5-47EE-A65C-584778E64F0A}" srcOrd="0" destOrd="0" presId="urn:microsoft.com/office/officeart/2008/layout/CaptionedPictures"/>
    <dgm:cxn modelId="{07FFBEFC-DE1C-4ECD-B9F0-0DF47414BBEA}" type="presParOf" srcId="{FECF0E3B-29B5-47EE-A65C-584778E64F0A}" destId="{16340A96-DF81-423D-AC17-B51B2EEF4DBB}" srcOrd="0" destOrd="0" presId="urn:microsoft.com/office/officeart/2008/layout/CaptionedPictures"/>
    <dgm:cxn modelId="{13FAA7AD-938F-4DB9-84F4-FF53C88C4382}" type="presParOf" srcId="{FECF0E3B-29B5-47EE-A65C-584778E64F0A}" destId="{DD2B1EBD-28CE-4B0A-BEC1-551157C6F4DF}" srcOrd="1" destOrd="0" presId="urn:microsoft.com/office/officeart/2008/layout/CaptionedPictures"/>
    <dgm:cxn modelId="{0941C5E8-6D9D-445E-B91D-7D3DA3B5A045}" type="presParOf" srcId="{FECF0E3B-29B5-47EE-A65C-584778E64F0A}" destId="{BD01B639-AEB1-47A2-AA2A-F496C4559E61}" srcOrd="2" destOrd="0" presId="urn:microsoft.com/office/officeart/2008/layout/CaptionedPictures"/>
    <dgm:cxn modelId="{64AD8060-D167-4D10-903F-9C6B27177D44}" type="presParOf" srcId="{BD01B639-AEB1-47A2-AA2A-F496C4559E61}" destId="{A239AB8B-727C-4CB0-9153-B33DF4DFF0F8}" srcOrd="0" destOrd="0" presId="urn:microsoft.com/office/officeart/2008/layout/CaptionedPictures"/>
    <dgm:cxn modelId="{B01FEA46-47FA-4246-870C-2DEE24BF5B4A}" type="presParOf" srcId="{BD01B639-AEB1-47A2-AA2A-F496C4559E61}" destId="{EC4579DE-D015-464A-9312-C31DB70795D4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40A96-DF81-423D-AC17-B51B2EEF4DBB}">
      <dsp:nvSpPr>
        <dsp:cNvPr id="0" name=""/>
        <dsp:cNvSpPr/>
      </dsp:nvSpPr>
      <dsp:spPr>
        <a:xfrm>
          <a:off x="903446" y="0"/>
          <a:ext cx="2693099" cy="3168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B1EBD-28CE-4B0A-BEC1-551157C6F4DF}">
      <dsp:nvSpPr>
        <dsp:cNvPr id="0" name=""/>
        <dsp:cNvSpPr/>
      </dsp:nvSpPr>
      <dsp:spPr>
        <a:xfrm>
          <a:off x="1080129" y="72015"/>
          <a:ext cx="2423789" cy="205942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579DE-D015-464A-9312-C31DB70795D4}">
      <dsp:nvSpPr>
        <dsp:cNvPr id="0" name=""/>
        <dsp:cNvSpPr/>
      </dsp:nvSpPr>
      <dsp:spPr>
        <a:xfrm>
          <a:off x="1038101" y="2186162"/>
          <a:ext cx="2423789" cy="855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/>
            <a:t>L</a:t>
          </a:r>
          <a:r>
            <a:rPr lang="en-US" sz="2400" kern="1200" dirty="0" smtClean="0"/>
            <a:t>’</a:t>
          </a:r>
          <a:r>
            <a:rPr lang="en-US" sz="2400" kern="1200" dirty="0" err="1" smtClean="0"/>
            <a:t>Arche</a:t>
          </a:r>
          <a:r>
            <a:rPr lang="en-US" sz="2400" kern="1200" dirty="0" smtClean="0"/>
            <a:t> de la D</a:t>
          </a:r>
          <a:r>
            <a:rPr lang="sk-SK" sz="2400" kern="1200" dirty="0" err="1" smtClean="0"/>
            <a:t>éfense</a:t>
          </a:r>
          <a:endParaRPr lang="sk-SK" sz="2400" kern="1200" dirty="0"/>
        </a:p>
      </dsp:txBody>
      <dsp:txXfrm>
        <a:off x="1038101" y="2186162"/>
        <a:ext cx="2423789" cy="85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75431-1B86-4F28-824D-B8C20E2DA624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46952-FB2B-49CB-A577-99F9985D031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484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06785" y="-1528"/>
            <a:ext cx="3001119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sk-SK" dirty="0" smtClean="0"/>
              <a:t>Upravte štýly predlohy textu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Upravte štýl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5656" y="6499474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C9FC660-4BFB-4B32-B599-DA56C82C35B0}" type="datetimeFigureOut">
              <a:rPr lang="sk-SK" smtClean="0"/>
              <a:t>26.5.2014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64096122-71C3-4BF1-BA6A-DCD0827617F7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Šípka doprava 11">
            <a:hlinkClick r:id="" action="ppaction://hlinkshowjump?jump=nextslide"/>
          </p:cNvPr>
          <p:cNvSpPr/>
          <p:nvPr userDrawn="1"/>
        </p:nvSpPr>
        <p:spPr>
          <a:xfrm>
            <a:off x="0" y="4998040"/>
            <a:ext cx="576064" cy="504056"/>
          </a:xfrm>
          <a:prstGeom prst="rightArrow">
            <a:avLst/>
          </a:prstGeom>
          <a:solidFill>
            <a:srgbClr val="1515A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Bublina v tvare štvorstrannej šípky 13">
            <a:hlinkClick r:id="" action="ppaction://hlinkshowjump?jump=endshow"/>
          </p:cNvPr>
          <p:cNvSpPr/>
          <p:nvPr userDrawn="1"/>
        </p:nvSpPr>
        <p:spPr>
          <a:xfrm>
            <a:off x="0" y="6165304"/>
            <a:ext cx="648072" cy="604468"/>
          </a:xfrm>
          <a:prstGeom prst="quadArrowCallout">
            <a:avLst/>
          </a:prstGeom>
          <a:solidFill>
            <a:srgbClr val="2620A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700" dirty="0" smtClean="0"/>
              <a:t>FIN</a:t>
            </a:r>
            <a:endParaRPr lang="sk-SK" sz="700" dirty="0"/>
          </a:p>
        </p:txBody>
      </p:sp>
      <p:sp>
        <p:nvSpPr>
          <p:cNvPr id="15" name="Šípka doprava 14">
            <a:hlinkClick r:id="" action="ppaction://hlinkshowjump?jump=previousslide"/>
          </p:cNvPr>
          <p:cNvSpPr/>
          <p:nvPr userDrawn="1"/>
        </p:nvSpPr>
        <p:spPr>
          <a:xfrm flipH="1">
            <a:off x="0" y="5517232"/>
            <a:ext cx="576064" cy="504056"/>
          </a:xfrm>
          <a:prstGeom prst="rightArrow">
            <a:avLst/>
          </a:prstGeom>
          <a:solidFill>
            <a:srgbClr val="1515A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2.jpg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743323" y="4941168"/>
            <a:ext cx="5077149" cy="1296143"/>
          </a:xfrm>
        </p:spPr>
        <p:txBody>
          <a:bodyPr>
            <a:noAutofit/>
          </a:bodyPr>
          <a:lstStyle/>
          <a:p>
            <a:endParaRPr lang="sk-SK" sz="1400" dirty="0" smtClean="0"/>
          </a:p>
          <a:p>
            <a:endParaRPr lang="sk-SK" sz="1400" dirty="0"/>
          </a:p>
          <a:p>
            <a:r>
              <a:rPr lang="sk-SK" sz="1800" b="1" dirty="0" err="1" smtClean="0"/>
              <a:t>M.Hucmanová</a:t>
            </a:r>
            <a:r>
              <a:rPr lang="sk-SK" sz="1800" b="1" dirty="0" smtClean="0"/>
              <a:t>, 2014</a:t>
            </a:r>
          </a:p>
          <a:p>
            <a:r>
              <a:rPr lang="sk-SK" sz="1800" b="1" dirty="0" smtClean="0"/>
              <a:t>Gymnázium </a:t>
            </a:r>
            <a:r>
              <a:rPr lang="sk-SK" sz="1800" b="1" dirty="0" err="1" smtClean="0"/>
              <a:t>J.G.Tajovského</a:t>
            </a:r>
            <a:r>
              <a:rPr lang="sk-SK" sz="1800" b="1" dirty="0" smtClean="0"/>
              <a:t>, </a:t>
            </a:r>
            <a:r>
              <a:rPr lang="sk-SK" sz="1800" b="1" dirty="0" err="1" smtClean="0"/>
              <a:t>B.Bystrica</a:t>
            </a:r>
            <a:endParaRPr lang="sk-SK" sz="1800" b="1" dirty="0" smtClean="0"/>
          </a:p>
          <a:p>
            <a:endParaRPr lang="sk-SK" sz="1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05302"/>
            <a:ext cx="7272808" cy="429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47" y="3212976"/>
            <a:ext cx="3691452" cy="353014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/>
              <a:t>La </a:t>
            </a:r>
            <a:r>
              <a:rPr lang="sk-SK" sz="6000" b="1" i="1" dirty="0" err="1"/>
              <a:t>rive</a:t>
            </a:r>
            <a:r>
              <a:rPr lang="sk-SK" sz="6000" b="1" i="1" dirty="0"/>
              <a:t> </a:t>
            </a:r>
            <a:r>
              <a:rPr lang="sk-SK" sz="6000" b="1" i="1" dirty="0" err="1" smtClean="0"/>
              <a:t>droite</a:t>
            </a:r>
            <a:endParaRPr lang="sk-SK" sz="6000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3"/>
          </p:nvPr>
        </p:nvSpPr>
        <p:spPr>
          <a:xfrm>
            <a:off x="395536" y="1298448"/>
            <a:ext cx="8474144" cy="4937760"/>
          </a:xfrm>
        </p:spPr>
        <p:txBody>
          <a:bodyPr/>
          <a:lstStyle/>
          <a:p>
            <a:pPr marL="0" indent="0">
              <a:buNone/>
            </a:pPr>
            <a:endParaRPr lang="sk-SK" dirty="0"/>
          </a:p>
          <a:p>
            <a:pPr marL="342900" indent="-342900"/>
            <a:r>
              <a:rPr lang="sk-SK" dirty="0" err="1" smtClean="0"/>
              <a:t>Vers</a:t>
            </a:r>
            <a:r>
              <a:rPr lang="sk-SK" dirty="0" smtClean="0"/>
              <a:t> la </a:t>
            </a:r>
            <a:r>
              <a:rPr lang="sk-SK" dirty="0" err="1" smtClean="0"/>
              <a:t>fin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XIXe</a:t>
            </a:r>
            <a:r>
              <a:rPr lang="sk-SK" dirty="0" smtClean="0"/>
              <a:t> </a:t>
            </a:r>
            <a:r>
              <a:rPr lang="sk-SK" dirty="0" err="1" smtClean="0"/>
              <a:t>siècle</a:t>
            </a:r>
            <a:r>
              <a:rPr lang="sk-SK" dirty="0" smtClean="0"/>
              <a:t>, c</a:t>
            </a:r>
            <a:r>
              <a:rPr lang="en-US" dirty="0" smtClean="0"/>
              <a:t>’</a:t>
            </a:r>
            <a:r>
              <a:rPr lang="sk-SK" dirty="0" err="1" smtClean="0"/>
              <a:t>était</a:t>
            </a:r>
            <a:r>
              <a:rPr lang="sk-SK" dirty="0" smtClean="0"/>
              <a:t>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rendez-vous</a:t>
            </a:r>
            <a:r>
              <a:rPr lang="sk-SK" dirty="0" smtClean="0"/>
              <a:t> des </a:t>
            </a:r>
            <a:r>
              <a:rPr lang="sk-SK" dirty="0" err="1" smtClean="0"/>
              <a:t>artistes</a:t>
            </a:r>
            <a:r>
              <a:rPr lang="sk-SK" dirty="0" smtClean="0"/>
              <a:t>.</a:t>
            </a:r>
          </a:p>
          <a:p>
            <a:pPr marL="342900" indent="-342900"/>
            <a:r>
              <a:rPr lang="sk-SK" dirty="0" err="1" smtClean="0"/>
              <a:t>Aujourd</a:t>
            </a:r>
            <a:r>
              <a:rPr lang="en-US" dirty="0" smtClean="0"/>
              <a:t>’</a:t>
            </a:r>
            <a:r>
              <a:rPr lang="sk-SK" dirty="0" err="1" smtClean="0"/>
              <a:t>hui</a:t>
            </a:r>
            <a:r>
              <a:rPr lang="sk-SK" dirty="0" smtClean="0"/>
              <a:t> </a:t>
            </a:r>
            <a:r>
              <a:rPr lang="sk-SK" dirty="0" err="1"/>
              <a:t>u</a:t>
            </a:r>
            <a:r>
              <a:rPr lang="sk-SK" dirty="0" err="1" smtClean="0"/>
              <a:t>n</a:t>
            </a:r>
            <a:r>
              <a:rPr lang="sk-SK" dirty="0" smtClean="0"/>
              <a:t> des </a:t>
            </a:r>
            <a:r>
              <a:rPr lang="sk-SK" dirty="0" err="1" smtClean="0"/>
              <a:t>lieux</a:t>
            </a:r>
            <a:r>
              <a:rPr lang="sk-SK" dirty="0" smtClean="0"/>
              <a:t> </a:t>
            </a:r>
            <a:r>
              <a:rPr lang="sk-SK" dirty="0" err="1" smtClean="0"/>
              <a:t>le</a:t>
            </a:r>
            <a:r>
              <a:rPr lang="sk-SK" dirty="0" smtClean="0"/>
              <a:t> plus </a:t>
            </a:r>
            <a:r>
              <a:rPr lang="sk-SK" dirty="0" err="1" smtClean="0"/>
              <a:t>visité</a:t>
            </a:r>
            <a:r>
              <a:rPr lang="sk-SK" dirty="0" smtClean="0"/>
              <a:t> par les </a:t>
            </a:r>
            <a:r>
              <a:rPr lang="sk-SK" dirty="0" err="1" smtClean="0"/>
              <a:t>touristes</a:t>
            </a:r>
            <a:r>
              <a:rPr lang="sk-SK" dirty="0" smtClean="0"/>
              <a:t>, </a:t>
            </a:r>
            <a:r>
              <a:rPr lang="sk-SK" dirty="0" err="1" smtClean="0"/>
              <a:t>attirés</a:t>
            </a:r>
            <a:r>
              <a:rPr lang="sk-SK" dirty="0" smtClean="0"/>
              <a:t> par  la </a:t>
            </a:r>
            <a:r>
              <a:rPr lang="sk-SK" dirty="0" err="1" smtClean="0"/>
              <a:t>basilique</a:t>
            </a:r>
            <a:r>
              <a:rPr lang="sk-SK" dirty="0" smtClean="0"/>
              <a:t>  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b="1" dirty="0" err="1" smtClean="0"/>
              <a:t>Sacre-Coeur</a:t>
            </a:r>
            <a:r>
              <a:rPr lang="sk-SK" b="1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la</a:t>
            </a:r>
            <a:r>
              <a:rPr lang="sk-SK" dirty="0" smtClean="0"/>
              <a:t> </a:t>
            </a:r>
            <a:r>
              <a:rPr lang="sk-SK" b="1" dirty="0" err="1" smtClean="0"/>
              <a:t>Place</a:t>
            </a:r>
            <a:r>
              <a:rPr lang="sk-SK" b="1" dirty="0" smtClean="0"/>
              <a:t> </a:t>
            </a:r>
            <a:r>
              <a:rPr lang="sk-SK" b="1" dirty="0" err="1" smtClean="0"/>
              <a:t>du</a:t>
            </a:r>
            <a:r>
              <a:rPr lang="sk-SK" b="1" dirty="0" smtClean="0"/>
              <a:t> </a:t>
            </a:r>
            <a:r>
              <a:rPr lang="sk-SK" b="1" dirty="0" err="1" smtClean="0"/>
              <a:t>Tertre</a:t>
            </a:r>
            <a:r>
              <a:rPr lang="sk-SK" b="1" dirty="0" smtClean="0"/>
              <a:t> </a:t>
            </a:r>
            <a:r>
              <a:rPr lang="sk-SK" dirty="0" err="1" smtClean="0"/>
              <a:t>qui</a:t>
            </a:r>
            <a:r>
              <a:rPr lang="sk-SK" dirty="0" smtClean="0"/>
              <a:t> </a:t>
            </a:r>
            <a:r>
              <a:rPr lang="sk-SK" dirty="0" err="1" smtClean="0"/>
              <a:t>offre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</a:t>
            </a:r>
            <a:r>
              <a:rPr lang="sk-SK" dirty="0" err="1" smtClean="0"/>
              <a:t>aux</a:t>
            </a:r>
            <a:r>
              <a:rPr lang="sk-SK" dirty="0" smtClean="0"/>
              <a:t> </a:t>
            </a:r>
            <a:r>
              <a:rPr lang="sk-SK" dirty="0" err="1" smtClean="0"/>
              <a:t>visiteurs</a:t>
            </a:r>
            <a:r>
              <a:rPr lang="sk-SK" dirty="0" smtClean="0"/>
              <a:t> </a:t>
            </a:r>
            <a:r>
              <a:rPr lang="sk-SK" dirty="0" err="1" smtClean="0"/>
              <a:t>un</a:t>
            </a:r>
            <a:r>
              <a:rPr lang="sk-SK" dirty="0" smtClean="0"/>
              <a:t> </a:t>
            </a:r>
            <a:r>
              <a:rPr lang="sk-SK" dirty="0" err="1" smtClean="0"/>
              <a:t>spectacle</a:t>
            </a:r>
            <a:r>
              <a:rPr lang="sk-SK" dirty="0" smtClean="0"/>
              <a:t> </a:t>
            </a:r>
            <a:r>
              <a:rPr lang="sk-SK" dirty="0" err="1" smtClean="0"/>
              <a:t>unique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7" name="Obdĺžnik 6"/>
          <p:cNvSpPr/>
          <p:nvPr/>
        </p:nvSpPr>
        <p:spPr>
          <a:xfrm>
            <a:off x="323528" y="980728"/>
            <a:ext cx="2696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Montmartre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01008"/>
            <a:ext cx="324036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/>
              <a:t>La </a:t>
            </a:r>
            <a:r>
              <a:rPr lang="sk-SK" sz="6000" b="1" i="1" dirty="0" err="1"/>
              <a:t>rive</a:t>
            </a:r>
            <a:r>
              <a:rPr lang="sk-SK" sz="6000" b="1" i="1" dirty="0"/>
              <a:t> </a:t>
            </a:r>
            <a:r>
              <a:rPr lang="sk-SK" sz="6000" b="1" i="1" dirty="0" err="1"/>
              <a:t>droite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342900" indent="-342900"/>
            <a:r>
              <a:rPr lang="sk-SK" dirty="0" err="1" smtClean="0"/>
              <a:t>Cité</a:t>
            </a:r>
            <a:r>
              <a:rPr lang="sk-SK" dirty="0" smtClean="0"/>
              <a:t> des </a:t>
            </a:r>
            <a:r>
              <a:rPr lang="sk-SK" dirty="0" err="1" smtClean="0"/>
              <a:t>Sciences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l</a:t>
            </a:r>
            <a:r>
              <a:rPr lang="en-US" dirty="0" smtClean="0"/>
              <a:t>’</a:t>
            </a:r>
            <a:r>
              <a:rPr lang="sk-SK" dirty="0" err="1" smtClean="0"/>
              <a:t>Industrie</a:t>
            </a:r>
            <a:endParaRPr lang="sk-SK" dirty="0" smtClean="0"/>
          </a:p>
          <a:p>
            <a:pPr marL="342900" indent="-342900"/>
            <a:r>
              <a:rPr lang="sk-SK" dirty="0" err="1" smtClean="0"/>
              <a:t>Ouverte</a:t>
            </a:r>
            <a:r>
              <a:rPr lang="sk-SK" dirty="0" smtClean="0"/>
              <a:t> en 1986</a:t>
            </a:r>
          </a:p>
          <a:p>
            <a:pPr marL="342900" indent="-342900"/>
            <a:r>
              <a:rPr lang="sk-SK" dirty="0" err="1" smtClean="0"/>
              <a:t>Il</a:t>
            </a:r>
            <a:r>
              <a:rPr lang="sk-SK" dirty="0" smtClean="0"/>
              <a:t> y a </a:t>
            </a:r>
            <a:r>
              <a:rPr lang="sk-SK" dirty="0" err="1" smtClean="0"/>
              <a:t>plusieurs</a:t>
            </a:r>
            <a:r>
              <a:rPr lang="sk-SK" dirty="0" smtClean="0"/>
              <a:t> </a:t>
            </a:r>
            <a:r>
              <a:rPr lang="sk-SK" dirty="0" err="1" smtClean="0"/>
              <a:t>bâtiments</a:t>
            </a:r>
            <a:r>
              <a:rPr lang="sk-SK" dirty="0" smtClean="0"/>
              <a:t> </a:t>
            </a:r>
            <a:r>
              <a:rPr lang="sk-SK" dirty="0" err="1" smtClean="0"/>
              <a:t>où</a:t>
            </a:r>
            <a:r>
              <a:rPr lang="sk-SK" dirty="0" smtClean="0"/>
              <a:t> on </a:t>
            </a:r>
            <a:r>
              <a:rPr lang="sk-SK" dirty="0" err="1" smtClean="0"/>
              <a:t>fait</a:t>
            </a:r>
            <a:r>
              <a:rPr lang="sk-SK" dirty="0" smtClean="0"/>
              <a:t> </a:t>
            </a:r>
            <a:r>
              <a:rPr lang="sk-SK" dirty="0" err="1" smtClean="0"/>
              <a:t>expositions</a:t>
            </a:r>
            <a:r>
              <a:rPr lang="sk-SK" dirty="0" smtClean="0"/>
              <a:t>, </a:t>
            </a:r>
            <a:r>
              <a:rPr lang="sk-SK" dirty="0" err="1" smtClean="0"/>
              <a:t>conférences</a:t>
            </a:r>
            <a:r>
              <a:rPr lang="sk-SK" dirty="0" smtClean="0"/>
              <a:t>, </a:t>
            </a:r>
          </a:p>
          <a:p>
            <a:pPr marL="0" indent="0">
              <a:buNone/>
            </a:pPr>
            <a:r>
              <a:rPr lang="sk-SK" dirty="0" smtClean="0"/>
              <a:t>                   </a:t>
            </a:r>
            <a:r>
              <a:rPr lang="sk-SK" dirty="0" err="1" smtClean="0"/>
              <a:t>salons</a:t>
            </a:r>
            <a:r>
              <a:rPr lang="sk-SK" dirty="0" smtClean="0"/>
              <a:t> </a:t>
            </a:r>
            <a:r>
              <a:rPr lang="sk-SK" dirty="0" err="1" smtClean="0"/>
              <a:t>commerciaux</a:t>
            </a:r>
            <a:r>
              <a:rPr lang="sk-SK" dirty="0" smtClean="0"/>
              <a:t>, </a:t>
            </a:r>
            <a:r>
              <a:rPr lang="sk-SK" dirty="0" err="1" smtClean="0"/>
              <a:t>concerts</a:t>
            </a:r>
            <a:r>
              <a:rPr lang="sk-SK" dirty="0" smtClean="0"/>
              <a:t>...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                                                        </a:t>
            </a:r>
            <a:r>
              <a:rPr lang="sk-SK" b="1" dirty="0" smtClean="0"/>
              <a:t>la </a:t>
            </a:r>
            <a:r>
              <a:rPr lang="sk-SK" b="1" dirty="0" err="1" smtClean="0"/>
              <a:t>Géode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                                                                                              </a:t>
            </a:r>
            <a:r>
              <a:rPr lang="sk-SK" dirty="0" err="1" smtClean="0"/>
              <a:t>cinéma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			  </a:t>
            </a:r>
            <a:r>
              <a:rPr lang="sk-SK" dirty="0" err="1" smtClean="0"/>
              <a:t>panoramatique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3528" y="1052736"/>
            <a:ext cx="22300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Villette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429001"/>
            <a:ext cx="5310336" cy="3312368"/>
          </a:xfrm>
          <a:prstGeom prst="rect">
            <a:avLst/>
          </a:prstGeom>
        </p:spPr>
      </p:pic>
      <p:cxnSp>
        <p:nvCxnSpPr>
          <p:cNvPr id="7" name="Rovná spojovacia šípka 6"/>
          <p:cNvCxnSpPr/>
          <p:nvPr/>
        </p:nvCxnSpPr>
        <p:spPr>
          <a:xfrm flipH="1">
            <a:off x="5508104" y="3573016"/>
            <a:ext cx="1349896" cy="12241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ĺžnik 7">
            <a:hlinkClick r:id="rId3" action="ppaction://hlinksldjump"/>
          </p:cNvPr>
          <p:cNvSpPr/>
          <p:nvPr/>
        </p:nvSpPr>
        <p:spPr>
          <a:xfrm>
            <a:off x="7164288" y="5874444"/>
            <a:ext cx="1656184" cy="68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RETOUR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6613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/>
              <a:t>La </a:t>
            </a:r>
            <a:r>
              <a:rPr lang="sk-SK" sz="6000" b="1" i="1" dirty="0" err="1"/>
              <a:t>rive</a:t>
            </a:r>
            <a:r>
              <a:rPr lang="sk-SK" sz="6000" b="1" i="1" dirty="0"/>
              <a:t> </a:t>
            </a:r>
            <a:r>
              <a:rPr lang="sk-SK" sz="6000" b="1" i="1" dirty="0" err="1" smtClean="0"/>
              <a:t>gauche</a:t>
            </a:r>
            <a:endParaRPr lang="sk-SK" sz="60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40" y="116632"/>
            <a:ext cx="3705646" cy="6624736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pPr marL="342900" indent="-342900"/>
            <a:r>
              <a:rPr lang="sk-SK" dirty="0" err="1" smtClean="0"/>
              <a:t>Le</a:t>
            </a:r>
            <a:r>
              <a:rPr lang="sk-SK" dirty="0" smtClean="0"/>
              <a:t> symbole </a:t>
            </a:r>
            <a:r>
              <a:rPr lang="sk-SK" dirty="0" err="1" smtClean="0"/>
              <a:t>le</a:t>
            </a:r>
            <a:r>
              <a:rPr lang="sk-SK" dirty="0" smtClean="0"/>
              <a:t> plus </a:t>
            </a:r>
            <a:r>
              <a:rPr lang="sk-SK" dirty="0" err="1" smtClean="0"/>
              <a:t>connu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Paris</a:t>
            </a:r>
            <a:endParaRPr lang="sk-SK" dirty="0" smtClean="0"/>
          </a:p>
          <a:p>
            <a:pPr marL="342900" indent="-342900"/>
            <a:r>
              <a:rPr lang="sk-SK" dirty="0" err="1" smtClean="0"/>
              <a:t>Construite</a:t>
            </a:r>
            <a:r>
              <a:rPr lang="sk-SK" dirty="0" smtClean="0"/>
              <a:t> par </a:t>
            </a:r>
            <a:r>
              <a:rPr lang="sk-SK" dirty="0" err="1" smtClean="0"/>
              <a:t>Gustave</a:t>
            </a:r>
            <a:r>
              <a:rPr lang="sk-SK" dirty="0" smtClean="0"/>
              <a:t> </a:t>
            </a:r>
            <a:r>
              <a:rPr lang="sk-SK" dirty="0" err="1" smtClean="0"/>
              <a:t>Eiffel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</a:t>
            </a:r>
            <a:r>
              <a:rPr lang="sk-SK" dirty="0" err="1" smtClean="0"/>
              <a:t>pour</a:t>
            </a:r>
            <a:r>
              <a:rPr lang="sk-SK" dirty="0" smtClean="0"/>
              <a:t> l</a:t>
            </a:r>
            <a:r>
              <a:rPr lang="en-US" dirty="0" smtClean="0"/>
              <a:t>’</a:t>
            </a:r>
            <a:r>
              <a:rPr lang="sk-SK" dirty="0" err="1" smtClean="0"/>
              <a:t>exposition</a:t>
            </a:r>
            <a:r>
              <a:rPr lang="sk-SK" dirty="0" smtClean="0"/>
              <a:t> </a:t>
            </a:r>
            <a:r>
              <a:rPr lang="sk-SK" dirty="0" err="1" smtClean="0"/>
              <a:t>universelle</a:t>
            </a:r>
            <a:r>
              <a:rPr lang="sk-SK" dirty="0" smtClean="0"/>
              <a:t> en 1889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Sa </a:t>
            </a:r>
            <a:r>
              <a:rPr lang="sk-SK" dirty="0" err="1" smtClean="0"/>
              <a:t>construction</a:t>
            </a:r>
            <a:r>
              <a:rPr lang="sk-SK" dirty="0" smtClean="0"/>
              <a:t> a </a:t>
            </a:r>
            <a:r>
              <a:rPr lang="sk-SK" dirty="0" err="1" smtClean="0"/>
              <a:t>duré</a:t>
            </a:r>
            <a:r>
              <a:rPr lang="sk-SK" dirty="0" smtClean="0"/>
              <a:t> 2 </a:t>
            </a:r>
            <a:r>
              <a:rPr lang="sk-SK" dirty="0" err="1" smtClean="0"/>
              <a:t>ans</a:t>
            </a:r>
            <a:r>
              <a:rPr lang="sk-SK" dirty="0" smtClean="0"/>
              <a:t>,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2 </a:t>
            </a:r>
            <a:r>
              <a:rPr lang="sk-SK" dirty="0" err="1" smtClean="0"/>
              <a:t>mois</a:t>
            </a:r>
            <a:r>
              <a:rPr lang="sk-SK" dirty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2</a:t>
            </a:r>
            <a:r>
              <a:rPr lang="sk-SK" dirty="0" smtClean="0"/>
              <a:t> </a:t>
            </a:r>
            <a:r>
              <a:rPr lang="sk-SK" dirty="0" err="1" smtClean="0"/>
              <a:t>jours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</a:t>
            </a:r>
            <a:r>
              <a:rPr lang="sk-SK" dirty="0" err="1" smtClean="0"/>
              <a:t>Elle</a:t>
            </a:r>
            <a:r>
              <a:rPr lang="sk-SK" dirty="0" smtClean="0"/>
              <a:t> </a:t>
            </a:r>
            <a:r>
              <a:rPr lang="sk-SK" dirty="0" err="1" smtClean="0"/>
              <a:t>mesure</a:t>
            </a:r>
            <a:r>
              <a:rPr lang="sk-SK" dirty="0" smtClean="0"/>
              <a:t> 300 </a:t>
            </a:r>
            <a:r>
              <a:rPr lang="sk-SK" dirty="0" err="1" smtClean="0"/>
              <a:t>mètres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nombreuses</a:t>
            </a:r>
            <a:r>
              <a:rPr lang="sk-SK" dirty="0" smtClean="0"/>
              <a:t> </a:t>
            </a:r>
            <a:r>
              <a:rPr lang="sk-SK" dirty="0" err="1" smtClean="0"/>
              <a:t>personnalités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</a:t>
            </a:r>
            <a:r>
              <a:rPr lang="sk-SK" dirty="0" err="1" smtClean="0"/>
              <a:t>de</a:t>
            </a:r>
            <a:r>
              <a:rPr lang="sk-SK" dirty="0" smtClean="0"/>
              <a:t> la vie </a:t>
            </a:r>
            <a:r>
              <a:rPr lang="sk-SK" dirty="0" err="1" smtClean="0"/>
              <a:t>culturelle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intellectuelle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</a:t>
            </a:r>
            <a:r>
              <a:rPr lang="sk-SK" dirty="0" err="1" smtClean="0"/>
              <a:t>ont</a:t>
            </a:r>
            <a:r>
              <a:rPr lang="sk-SK" dirty="0" smtClean="0"/>
              <a:t> </a:t>
            </a:r>
            <a:r>
              <a:rPr lang="sk-SK" dirty="0" err="1" smtClean="0"/>
              <a:t>protesté</a:t>
            </a:r>
            <a:r>
              <a:rPr lang="sk-SK" dirty="0" smtClean="0"/>
              <a:t> </a:t>
            </a:r>
            <a:r>
              <a:rPr lang="sk-SK" dirty="0" err="1" smtClean="0"/>
              <a:t>contre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sa </a:t>
            </a:r>
            <a:r>
              <a:rPr lang="sk-SK" dirty="0" err="1" smtClean="0"/>
              <a:t>construction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95536" y="1196752"/>
            <a:ext cx="2872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Tour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Eiffel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069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/>
              <a:t>La </a:t>
            </a:r>
            <a:r>
              <a:rPr lang="sk-SK" sz="6000" b="1" i="1" dirty="0" err="1"/>
              <a:t>rive</a:t>
            </a:r>
            <a:r>
              <a:rPr lang="sk-SK" sz="6000" b="1" i="1" dirty="0"/>
              <a:t> </a:t>
            </a:r>
            <a:r>
              <a:rPr lang="sk-SK" sz="6000" b="1" i="1" dirty="0" err="1"/>
              <a:t>gauche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Une</a:t>
            </a:r>
            <a:r>
              <a:rPr lang="sk-SK" dirty="0" smtClean="0"/>
              <a:t> </a:t>
            </a:r>
            <a:r>
              <a:rPr lang="sk-SK" dirty="0" err="1" smtClean="0"/>
              <a:t>institution</a:t>
            </a:r>
            <a:r>
              <a:rPr lang="sk-SK" dirty="0" smtClean="0"/>
              <a:t> </a:t>
            </a:r>
            <a:r>
              <a:rPr lang="sk-SK" dirty="0" err="1" smtClean="0"/>
              <a:t>fondée</a:t>
            </a:r>
            <a:r>
              <a:rPr lang="sk-SK" dirty="0" smtClean="0"/>
              <a:t> par Louis XIV </a:t>
            </a:r>
            <a:r>
              <a:rPr lang="sk-SK" dirty="0" err="1" smtClean="0"/>
              <a:t>pour</a:t>
            </a:r>
            <a:r>
              <a:rPr lang="sk-SK" dirty="0" smtClean="0"/>
              <a:t> les </a:t>
            </a:r>
            <a:r>
              <a:rPr lang="sk-SK" dirty="0" err="1" smtClean="0"/>
              <a:t>soldats</a:t>
            </a:r>
            <a:r>
              <a:rPr lang="sk-SK" dirty="0" smtClean="0"/>
              <a:t> </a:t>
            </a:r>
            <a:r>
              <a:rPr lang="sk-SK" dirty="0" err="1" smtClean="0"/>
              <a:t>blessés</a:t>
            </a:r>
            <a:r>
              <a:rPr lang="sk-SK" dirty="0" smtClean="0"/>
              <a:t> à la </a:t>
            </a:r>
            <a:r>
              <a:rPr lang="sk-SK" dirty="0" err="1" smtClean="0"/>
              <a:t>guerre</a:t>
            </a:r>
            <a:endParaRPr lang="sk-SK" dirty="0" smtClean="0"/>
          </a:p>
          <a:p>
            <a:r>
              <a:rPr lang="sk-SK" dirty="0" err="1" smtClean="0"/>
              <a:t>Dans</a:t>
            </a:r>
            <a:r>
              <a:rPr lang="sk-SK" dirty="0" smtClean="0"/>
              <a:t> l</a:t>
            </a:r>
            <a:r>
              <a:rPr lang="en-US" dirty="0" smtClean="0"/>
              <a:t>’</a:t>
            </a:r>
            <a:r>
              <a:rPr lang="sk-SK" dirty="0" err="1" smtClean="0"/>
              <a:t>église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ce</a:t>
            </a:r>
            <a:r>
              <a:rPr lang="sk-SK" dirty="0" smtClean="0"/>
              <a:t> </a:t>
            </a:r>
            <a:r>
              <a:rPr lang="sk-SK" dirty="0" err="1" smtClean="0"/>
              <a:t>palais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trouve</a:t>
            </a:r>
            <a:r>
              <a:rPr lang="sk-SK" dirty="0" smtClean="0"/>
              <a:t> </a:t>
            </a:r>
            <a:r>
              <a:rPr lang="sk-SK" b="1" dirty="0" err="1" smtClean="0"/>
              <a:t>le</a:t>
            </a:r>
            <a:r>
              <a:rPr lang="sk-SK" b="1" dirty="0" smtClean="0"/>
              <a:t> </a:t>
            </a:r>
            <a:r>
              <a:rPr lang="sk-SK" b="1" dirty="0" err="1" smtClean="0"/>
              <a:t>tombeau</a:t>
            </a:r>
            <a:r>
              <a:rPr lang="sk-SK" b="1" dirty="0" smtClean="0"/>
              <a:t> </a:t>
            </a:r>
            <a:r>
              <a:rPr lang="sk-SK" b="1" dirty="0" err="1" smtClean="0"/>
              <a:t>de</a:t>
            </a:r>
            <a:r>
              <a:rPr lang="sk-SK" b="1" dirty="0" smtClean="0"/>
              <a:t> </a:t>
            </a:r>
            <a:r>
              <a:rPr lang="sk-SK" b="1" dirty="0" err="1" smtClean="0"/>
              <a:t>Napoléon</a:t>
            </a:r>
            <a:endParaRPr lang="sk-SK" b="1" dirty="0" smtClean="0"/>
          </a:p>
          <a:p>
            <a:pPr marL="0" indent="0">
              <a:buNone/>
            </a:pPr>
            <a:r>
              <a:rPr lang="sk-SK" b="1" dirty="0"/>
              <a:t> </a:t>
            </a:r>
            <a:r>
              <a:rPr lang="sk-SK" b="1" dirty="0" smtClean="0"/>
              <a:t>                  </a:t>
            </a:r>
            <a:r>
              <a:rPr lang="sk-SK" dirty="0" err="1" smtClean="0"/>
              <a:t>Aujourd</a:t>
            </a:r>
            <a:r>
              <a:rPr lang="en-US" dirty="0" smtClean="0"/>
              <a:t>’</a:t>
            </a:r>
            <a:r>
              <a:rPr lang="sk-SK" dirty="0" err="1" smtClean="0"/>
              <a:t>hui</a:t>
            </a:r>
            <a:r>
              <a:rPr lang="sk-SK" dirty="0" smtClean="0"/>
              <a:t> c</a:t>
            </a:r>
            <a:r>
              <a:rPr lang="en-US" dirty="0" smtClean="0"/>
              <a:t>’</a:t>
            </a:r>
            <a:r>
              <a:rPr lang="sk-SK" dirty="0" err="1" smtClean="0"/>
              <a:t>est</a:t>
            </a:r>
            <a:r>
              <a:rPr lang="sk-SK" dirty="0" smtClean="0"/>
              <a:t>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musée</a:t>
            </a:r>
            <a:r>
              <a:rPr lang="sk-SK" dirty="0" smtClean="0"/>
              <a:t> </a:t>
            </a:r>
            <a:r>
              <a:rPr lang="sk-SK" dirty="0" err="1" smtClean="0"/>
              <a:t>militaire</a:t>
            </a:r>
            <a:r>
              <a:rPr lang="sk-SK" dirty="0" smtClean="0"/>
              <a:t>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3528" y="1124744"/>
            <a:ext cx="466505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Palais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des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Invalides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31" y="3260240"/>
            <a:ext cx="3596269" cy="324566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275908"/>
            <a:ext cx="4776122" cy="3465460"/>
          </a:xfrm>
          <a:prstGeom prst="rect">
            <a:avLst/>
          </a:prstGeom>
        </p:spPr>
      </p:pic>
      <p:sp>
        <p:nvSpPr>
          <p:cNvPr id="10" name="Šípka dolu 9"/>
          <p:cNvSpPr/>
          <p:nvPr/>
        </p:nvSpPr>
        <p:spPr>
          <a:xfrm rot="19713070">
            <a:off x="6393225" y="2824553"/>
            <a:ext cx="504056" cy="7735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63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/>
              <a:t>La </a:t>
            </a:r>
            <a:r>
              <a:rPr lang="sk-SK" sz="6000" b="1" i="1" dirty="0" err="1"/>
              <a:t>rive</a:t>
            </a:r>
            <a:r>
              <a:rPr lang="sk-SK" sz="6000" b="1" i="1" dirty="0"/>
              <a:t> </a:t>
            </a:r>
            <a:r>
              <a:rPr lang="sk-SK" sz="6000" b="1" i="1" dirty="0" err="1"/>
              <a:t>gauche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dirty="0" err="1" smtClean="0"/>
              <a:t>Ancienne</a:t>
            </a:r>
            <a:r>
              <a:rPr lang="sk-SK" dirty="0" smtClean="0"/>
              <a:t> </a:t>
            </a:r>
            <a:r>
              <a:rPr lang="sk-SK" dirty="0" err="1" smtClean="0"/>
              <a:t>gare</a:t>
            </a:r>
            <a:endParaRPr lang="sk-SK" dirty="0" smtClean="0"/>
          </a:p>
          <a:p>
            <a:r>
              <a:rPr lang="sk-SK" dirty="0" err="1" smtClean="0"/>
              <a:t>Aujourd</a:t>
            </a:r>
            <a:r>
              <a:rPr lang="en-US" dirty="0" smtClean="0"/>
              <a:t>’</a:t>
            </a:r>
            <a:r>
              <a:rPr lang="sk-SK" dirty="0" err="1" smtClean="0"/>
              <a:t>hui</a:t>
            </a:r>
            <a:r>
              <a:rPr lang="sk-SK" dirty="0" smtClean="0"/>
              <a:t> c</a:t>
            </a:r>
            <a:r>
              <a:rPr lang="en-US" dirty="0" smtClean="0"/>
              <a:t>’</a:t>
            </a:r>
            <a:r>
              <a:rPr lang="sk-SK" dirty="0" err="1" smtClean="0"/>
              <a:t>est</a:t>
            </a:r>
            <a:r>
              <a:rPr lang="sk-SK" dirty="0" smtClean="0"/>
              <a:t>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musée</a:t>
            </a:r>
            <a:r>
              <a:rPr lang="sk-SK" dirty="0" smtClean="0"/>
              <a:t> </a:t>
            </a:r>
            <a:r>
              <a:rPr lang="sk-SK" dirty="0" err="1" smtClean="0"/>
              <a:t>où</a:t>
            </a:r>
            <a:r>
              <a:rPr lang="sk-SK" dirty="0" smtClean="0"/>
              <a:t> les </a:t>
            </a:r>
            <a:r>
              <a:rPr lang="sk-SK" dirty="0" err="1" smtClean="0"/>
              <a:t>amateurs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peinture</a:t>
            </a:r>
            <a:r>
              <a:rPr lang="sk-SK" dirty="0" smtClean="0"/>
              <a:t> </a:t>
            </a:r>
            <a:r>
              <a:rPr lang="sk-SK" dirty="0" err="1" smtClean="0"/>
              <a:t>peuvent</a:t>
            </a:r>
            <a:r>
              <a:rPr lang="sk-SK" dirty="0" smtClean="0"/>
              <a:t> </a:t>
            </a:r>
            <a:r>
              <a:rPr lang="sk-SK" dirty="0" err="1" smtClean="0"/>
              <a:t>admirer</a:t>
            </a:r>
            <a:r>
              <a:rPr lang="sk-SK" dirty="0" smtClean="0"/>
              <a:t> </a:t>
            </a:r>
            <a:r>
              <a:rPr lang="sk-SK" dirty="0" err="1" smtClean="0"/>
              <a:t>les</a:t>
            </a:r>
            <a:r>
              <a:rPr lang="sk-SK" dirty="0" smtClean="0"/>
              <a:t> </a:t>
            </a:r>
            <a:r>
              <a:rPr lang="sk-SK" dirty="0" err="1" smtClean="0"/>
              <a:t>tableaux</a:t>
            </a:r>
            <a:r>
              <a:rPr lang="sk-SK" dirty="0" smtClean="0"/>
              <a:t> des </a:t>
            </a:r>
            <a:r>
              <a:rPr lang="sk-SK" dirty="0" err="1" smtClean="0"/>
              <a:t>impressionnistes</a:t>
            </a:r>
            <a:r>
              <a:rPr lang="sk-SK" dirty="0" smtClean="0"/>
              <a:t> </a:t>
            </a:r>
            <a:r>
              <a:rPr lang="sk-SK" dirty="0" err="1" smtClean="0"/>
              <a:t>français</a:t>
            </a:r>
            <a:r>
              <a:rPr lang="sk-SK" dirty="0" smtClean="0"/>
              <a:t> –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</a:t>
            </a:r>
            <a:r>
              <a:rPr lang="sk-SK" dirty="0" err="1" smtClean="0"/>
              <a:t>Claude</a:t>
            </a:r>
            <a:r>
              <a:rPr lang="sk-SK" dirty="0" smtClean="0"/>
              <a:t> </a:t>
            </a:r>
            <a:r>
              <a:rPr lang="sk-SK" dirty="0" err="1" smtClean="0"/>
              <a:t>Monet</a:t>
            </a:r>
            <a:r>
              <a:rPr lang="sk-SK" dirty="0" smtClean="0"/>
              <a:t>, </a:t>
            </a:r>
            <a:r>
              <a:rPr lang="sk-SK" dirty="0" err="1" smtClean="0"/>
              <a:t>Edouard</a:t>
            </a:r>
            <a:r>
              <a:rPr lang="sk-SK" dirty="0" smtClean="0"/>
              <a:t> </a:t>
            </a:r>
            <a:r>
              <a:rPr lang="sk-SK" dirty="0" err="1" smtClean="0"/>
              <a:t>Manet</a:t>
            </a:r>
            <a:r>
              <a:rPr lang="sk-SK" dirty="0" smtClean="0"/>
              <a:t>, Auguste </a:t>
            </a:r>
            <a:r>
              <a:rPr lang="sk-SK" dirty="0" err="1" smtClean="0"/>
              <a:t>Renoir</a:t>
            </a:r>
            <a:r>
              <a:rPr lang="sk-SK" dirty="0" smtClean="0"/>
              <a:t>...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3528" y="1124744"/>
            <a:ext cx="37818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Musée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Orsay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6632"/>
            <a:ext cx="3528392" cy="208823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6480719" cy="336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/>
              <a:t>La </a:t>
            </a:r>
            <a:r>
              <a:rPr lang="sk-SK" sz="6000" b="1" i="1" dirty="0" err="1"/>
              <a:t>rive</a:t>
            </a:r>
            <a:r>
              <a:rPr lang="sk-SK" sz="6000" b="1" i="1" dirty="0"/>
              <a:t> </a:t>
            </a:r>
            <a:r>
              <a:rPr lang="sk-SK" sz="6000" b="1" i="1" dirty="0" err="1"/>
              <a:t>gauche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3426696"/>
          </a:xfrm>
        </p:spPr>
        <p:txBody>
          <a:bodyPr>
            <a:normAutofit lnSpcReduction="10000"/>
          </a:bodyPr>
          <a:lstStyle/>
          <a:p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C</a:t>
            </a:r>
            <a:r>
              <a:rPr lang="en-US" dirty="0" smtClean="0"/>
              <a:t>’</a:t>
            </a:r>
            <a:r>
              <a:rPr lang="sk-SK" dirty="0" err="1" smtClean="0"/>
              <a:t>est</a:t>
            </a:r>
            <a:r>
              <a:rPr lang="sk-SK" dirty="0" smtClean="0"/>
              <a:t>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quartier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l</a:t>
            </a:r>
            <a:r>
              <a:rPr lang="en-US" dirty="0" smtClean="0"/>
              <a:t>’</a:t>
            </a:r>
            <a:r>
              <a:rPr lang="sk-SK" dirty="0" err="1" smtClean="0"/>
              <a:t>Université</a:t>
            </a:r>
            <a:r>
              <a:rPr lang="sk-SK" dirty="0" smtClean="0"/>
              <a:t>, des </a:t>
            </a:r>
            <a:r>
              <a:rPr lang="sk-SK" dirty="0" err="1" smtClean="0"/>
              <a:t>étudiants</a:t>
            </a:r>
            <a:r>
              <a:rPr lang="sk-SK" dirty="0" smtClean="0"/>
              <a:t>, </a:t>
            </a:r>
            <a:r>
              <a:rPr lang="sk-SK" dirty="0" err="1" smtClean="0"/>
              <a:t>il</a:t>
            </a:r>
            <a:r>
              <a:rPr lang="sk-SK" dirty="0" smtClean="0"/>
              <a:t> y a </a:t>
            </a:r>
            <a:r>
              <a:rPr lang="sk-SK" dirty="0" err="1" smtClean="0"/>
              <a:t>même</a:t>
            </a:r>
            <a:r>
              <a:rPr lang="sk-SK" dirty="0" smtClean="0"/>
              <a:t> </a:t>
            </a:r>
            <a:r>
              <a:rPr lang="sk-SK" dirty="0" err="1" smtClean="0"/>
              <a:t>plusieurs</a:t>
            </a:r>
            <a:r>
              <a:rPr lang="sk-SK" dirty="0" smtClean="0"/>
              <a:t> </a:t>
            </a:r>
            <a:r>
              <a:rPr lang="sk-SK" dirty="0" err="1" smtClean="0"/>
              <a:t>monuments</a:t>
            </a:r>
            <a:r>
              <a:rPr lang="sk-SK" dirty="0" smtClean="0"/>
              <a:t>:</a:t>
            </a:r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                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323528" y="1124744"/>
            <a:ext cx="36134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Quartier</a:t>
            </a:r>
            <a:r>
              <a:rPr lang="sk-SK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Latin</a:t>
            </a:r>
            <a:endParaRPr lang="sk-SK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Obdĺžnik 4">
            <a:hlinkClick r:id="rId2" action="ppaction://hlinksldjump"/>
          </p:cNvPr>
          <p:cNvSpPr/>
          <p:nvPr/>
        </p:nvSpPr>
        <p:spPr>
          <a:xfrm>
            <a:off x="1835696" y="2193001"/>
            <a:ext cx="239681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</a:t>
            </a:r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Sorbonne</a:t>
            </a:r>
            <a:endParaRPr lang="sk-SK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Obdĺžnik 5">
            <a:hlinkClick r:id="rId3" action="ppaction://hlinksldjump"/>
          </p:cNvPr>
          <p:cNvSpPr/>
          <p:nvPr/>
        </p:nvSpPr>
        <p:spPr>
          <a:xfrm>
            <a:off x="1835696" y="2924944"/>
            <a:ext cx="4623381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</a:t>
            </a:r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Jardin</a:t>
            </a:r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</a:t>
            </a:r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Luxembourg</a:t>
            </a:r>
            <a:endParaRPr lang="sk-SK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bdĺžnik 6">
            <a:hlinkClick r:id="rId4" action="ppaction://hlinksldjump"/>
          </p:cNvPr>
          <p:cNvSpPr/>
          <p:nvPr/>
        </p:nvSpPr>
        <p:spPr>
          <a:xfrm>
            <a:off x="1835696" y="3717030"/>
            <a:ext cx="2379177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</a:t>
            </a:r>
            <a:r>
              <a:rPr lang="sk-SK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Panthéon</a:t>
            </a:r>
            <a:endParaRPr lang="sk-SK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60186"/>
            <a:ext cx="4614901" cy="314097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9" name="Usmiata tvár 8"/>
          <p:cNvSpPr/>
          <p:nvPr/>
        </p:nvSpPr>
        <p:spPr>
          <a:xfrm>
            <a:off x="827584" y="6237312"/>
            <a:ext cx="447506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 rot="1428293">
            <a:off x="4185537" y="4119784"/>
            <a:ext cx="1007858" cy="6279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>
            <a:hlinkClick r:id="rId6" action="ppaction://hlinksldjump"/>
          </p:cNvPr>
          <p:cNvSpPr/>
          <p:nvPr/>
        </p:nvSpPr>
        <p:spPr>
          <a:xfrm>
            <a:off x="6804248" y="620688"/>
            <a:ext cx="1656184" cy="68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RETOUR</a:t>
            </a:r>
            <a:endParaRPr lang="sk-SK" sz="3200" dirty="0"/>
          </a:p>
        </p:txBody>
      </p:sp>
      <p:sp>
        <p:nvSpPr>
          <p:cNvPr id="13" name="BlokTextu 12"/>
          <p:cNvSpPr txBox="1"/>
          <p:nvPr/>
        </p:nvSpPr>
        <p:spPr>
          <a:xfrm>
            <a:off x="661490" y="5013176"/>
            <a:ext cx="3600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b="1" dirty="0" err="1">
                <a:solidFill>
                  <a:srgbClr val="C00000"/>
                </a:solidFill>
              </a:rPr>
              <a:t>Il</a:t>
            </a:r>
            <a:r>
              <a:rPr lang="sk-SK" b="1" dirty="0">
                <a:solidFill>
                  <a:srgbClr val="C00000"/>
                </a:solidFill>
              </a:rPr>
              <a:t> y a </a:t>
            </a:r>
            <a:r>
              <a:rPr lang="sk-SK" b="1" dirty="0" err="1">
                <a:solidFill>
                  <a:srgbClr val="C00000"/>
                </a:solidFill>
              </a:rPr>
              <a:t>quel</a:t>
            </a:r>
            <a:r>
              <a:rPr lang="sk-SK" b="1" dirty="0">
                <a:solidFill>
                  <a:srgbClr val="C00000"/>
                </a:solidFill>
              </a:rPr>
              <a:t> </a:t>
            </a:r>
            <a:r>
              <a:rPr lang="sk-SK" b="1" dirty="0" smtClean="0">
                <a:solidFill>
                  <a:srgbClr val="C00000"/>
                </a:solidFill>
              </a:rPr>
              <a:t>monument  </a:t>
            </a:r>
            <a:r>
              <a:rPr lang="sk-SK" b="1" dirty="0" err="1">
                <a:solidFill>
                  <a:srgbClr val="C00000"/>
                </a:solidFill>
              </a:rPr>
              <a:t>sur</a:t>
            </a:r>
            <a:r>
              <a:rPr lang="sk-SK" b="1" dirty="0">
                <a:solidFill>
                  <a:srgbClr val="C00000"/>
                </a:solidFill>
              </a:rPr>
              <a:t> la </a:t>
            </a:r>
            <a:r>
              <a:rPr lang="sk-SK" b="1" dirty="0" err="1">
                <a:solidFill>
                  <a:srgbClr val="C00000"/>
                </a:solidFill>
              </a:rPr>
              <a:t>photo</a:t>
            </a:r>
            <a:r>
              <a:rPr lang="sk-SK" b="1" dirty="0">
                <a:solidFill>
                  <a:srgbClr val="C00000"/>
                </a:solidFill>
              </a:rPr>
              <a:t>?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4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</a:t>
            </a:r>
            <a:r>
              <a:rPr lang="sk-SK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Sorbonne</a:t>
            </a:r>
            <a:endParaRPr lang="sk-SK" sz="4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smtClean="0"/>
              <a:t>La plus </a:t>
            </a:r>
            <a:r>
              <a:rPr lang="sk-SK" dirty="0" err="1" smtClean="0"/>
              <a:t>ancienne</a:t>
            </a:r>
            <a:r>
              <a:rPr lang="sk-SK" dirty="0" smtClean="0"/>
              <a:t> </a:t>
            </a:r>
            <a:r>
              <a:rPr lang="sk-SK" dirty="0" err="1" smtClean="0"/>
              <a:t>Université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Paris</a:t>
            </a:r>
            <a:endParaRPr lang="sk-SK" dirty="0" smtClean="0"/>
          </a:p>
          <a:p>
            <a:r>
              <a:rPr lang="sk-SK" dirty="0" err="1" smtClean="0"/>
              <a:t>Fondée</a:t>
            </a:r>
            <a:r>
              <a:rPr lang="sk-SK" dirty="0" smtClean="0"/>
              <a:t> par </a:t>
            </a:r>
            <a:r>
              <a:rPr lang="sk-SK" dirty="0" err="1" smtClean="0"/>
              <a:t>Robert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Sorbon</a:t>
            </a:r>
            <a:r>
              <a:rPr lang="sk-SK" dirty="0" smtClean="0"/>
              <a:t> en 1253</a:t>
            </a:r>
          </a:p>
          <a:p>
            <a:r>
              <a:rPr lang="sk-SK" dirty="0" smtClean="0"/>
              <a:t>Au </a:t>
            </a:r>
            <a:r>
              <a:rPr lang="sk-SK" dirty="0" err="1" smtClean="0"/>
              <a:t>Moyen</a:t>
            </a:r>
            <a:r>
              <a:rPr lang="sk-SK" dirty="0" smtClean="0"/>
              <a:t> </a:t>
            </a:r>
            <a:r>
              <a:rPr lang="sk-SK" dirty="0" err="1" smtClean="0"/>
              <a:t>Āge</a:t>
            </a:r>
            <a:r>
              <a:rPr lang="sk-SK" dirty="0" smtClean="0"/>
              <a:t>, </a:t>
            </a:r>
            <a:r>
              <a:rPr lang="sk-SK" dirty="0" err="1" smtClean="0"/>
              <a:t>tout</a:t>
            </a:r>
            <a:r>
              <a:rPr lang="sk-SK" dirty="0" smtClean="0"/>
              <a:t>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monde</a:t>
            </a:r>
            <a:r>
              <a:rPr lang="sk-SK" dirty="0" smtClean="0"/>
              <a:t> y </a:t>
            </a:r>
            <a:r>
              <a:rPr lang="sk-SK" dirty="0" err="1" smtClean="0"/>
              <a:t>parlait</a:t>
            </a:r>
            <a:r>
              <a:rPr lang="sk-SK" dirty="0" smtClean="0"/>
              <a:t> </a:t>
            </a:r>
            <a:r>
              <a:rPr lang="sk-SK" dirty="0" err="1" smtClean="0"/>
              <a:t>latin</a:t>
            </a:r>
            <a:endParaRPr lang="sk-SK" dirty="0" smtClean="0"/>
          </a:p>
          <a:p>
            <a:r>
              <a:rPr lang="sk-SK" dirty="0" err="1" smtClean="0"/>
              <a:t>De</a:t>
            </a:r>
            <a:r>
              <a:rPr lang="sk-SK" dirty="0" smtClean="0"/>
              <a:t> nos </a:t>
            </a:r>
            <a:r>
              <a:rPr lang="sk-SK" dirty="0" err="1" smtClean="0"/>
              <a:t>jours</a:t>
            </a:r>
            <a:r>
              <a:rPr lang="sk-SK" dirty="0" smtClean="0"/>
              <a:t>, la </a:t>
            </a:r>
            <a:r>
              <a:rPr lang="sk-SK" dirty="0" err="1" smtClean="0"/>
              <a:t>Sorbonne</a:t>
            </a:r>
            <a:r>
              <a:rPr lang="sk-SK" dirty="0" smtClean="0"/>
              <a:t> </a:t>
            </a:r>
            <a:r>
              <a:rPr lang="sk-SK" dirty="0" err="1" smtClean="0"/>
              <a:t>abrite</a:t>
            </a:r>
            <a:r>
              <a:rPr lang="sk-SK" dirty="0" smtClean="0"/>
              <a:t> </a:t>
            </a:r>
            <a:r>
              <a:rPr lang="sk-SK" dirty="0" err="1" smtClean="0"/>
              <a:t>seulement</a:t>
            </a:r>
            <a:r>
              <a:rPr lang="sk-SK" dirty="0" smtClean="0"/>
              <a:t> </a:t>
            </a:r>
            <a:r>
              <a:rPr lang="sk-SK" dirty="0" err="1" smtClean="0"/>
              <a:t>la</a:t>
            </a:r>
            <a:r>
              <a:rPr lang="sk-SK" dirty="0" smtClean="0"/>
              <a:t> </a:t>
            </a:r>
            <a:r>
              <a:rPr lang="sk-SK" dirty="0" err="1" smtClean="0"/>
              <a:t>Faculté</a:t>
            </a:r>
            <a:r>
              <a:rPr lang="sk-SK" dirty="0" smtClean="0"/>
              <a:t> des </a:t>
            </a:r>
            <a:r>
              <a:rPr lang="sk-SK" dirty="0" err="1" smtClean="0"/>
              <a:t>Lettres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4944"/>
            <a:ext cx="6096000" cy="3775968"/>
          </a:xfrm>
          <a:prstGeom prst="rect">
            <a:avLst/>
          </a:prstGeom>
        </p:spPr>
      </p:pic>
      <p:sp>
        <p:nvSpPr>
          <p:cNvPr id="5" name="Obdĺžnik 4">
            <a:hlinkClick r:id="rId3" action="ppaction://hlinksldjump"/>
          </p:cNvPr>
          <p:cNvSpPr/>
          <p:nvPr/>
        </p:nvSpPr>
        <p:spPr>
          <a:xfrm>
            <a:off x="6732240" y="692696"/>
            <a:ext cx="1656184" cy="68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hlinkClick r:id="rId4" action="ppaction://hlinksldjump"/>
              </a:rPr>
              <a:t>RETOUR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2933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</a:t>
            </a:r>
            <a:r>
              <a:rPr lang="sk-SK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Jardin</a:t>
            </a:r>
            <a:r>
              <a:rPr lang="sk-SK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</a:t>
            </a:r>
            <a:r>
              <a:rPr lang="sk-SK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Luxembourg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err="1" smtClean="0"/>
              <a:t>Le</a:t>
            </a:r>
            <a:r>
              <a:rPr lang="sk-SK" dirty="0" smtClean="0"/>
              <a:t> plus </a:t>
            </a:r>
            <a:r>
              <a:rPr lang="sk-SK" dirty="0" err="1" smtClean="0"/>
              <a:t>beau</a:t>
            </a:r>
            <a:r>
              <a:rPr lang="sk-SK" dirty="0" smtClean="0"/>
              <a:t> </a:t>
            </a:r>
            <a:r>
              <a:rPr lang="sk-SK" dirty="0" err="1" smtClean="0"/>
              <a:t>jardin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Paris</a:t>
            </a:r>
            <a:endParaRPr lang="sk-SK" dirty="0"/>
          </a:p>
          <a:p>
            <a:r>
              <a:rPr lang="sk-SK" dirty="0" err="1" smtClean="0"/>
              <a:t>Il</a:t>
            </a:r>
            <a:r>
              <a:rPr lang="sk-SK" dirty="0" smtClean="0"/>
              <a:t> y a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Palais</a:t>
            </a:r>
            <a:r>
              <a:rPr lang="sk-SK" dirty="0" smtClean="0"/>
              <a:t> – </a:t>
            </a:r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siège</a:t>
            </a:r>
            <a:r>
              <a:rPr lang="sk-SK" dirty="0" smtClean="0"/>
              <a:t> </a:t>
            </a:r>
            <a:r>
              <a:rPr lang="sk-SK" dirty="0" err="1" smtClean="0"/>
              <a:t>du</a:t>
            </a:r>
            <a:r>
              <a:rPr lang="sk-SK" dirty="0" smtClean="0"/>
              <a:t> </a:t>
            </a:r>
            <a:r>
              <a:rPr lang="sk-SK" dirty="0" err="1" smtClean="0"/>
              <a:t>Sénat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090" y="2147851"/>
            <a:ext cx="6768752" cy="4521509"/>
          </a:xfrm>
          <a:prstGeom prst="rect">
            <a:avLst/>
          </a:prstGeom>
        </p:spPr>
      </p:pic>
      <p:sp>
        <p:nvSpPr>
          <p:cNvPr id="5" name="Obdĺžnik 4">
            <a:hlinkClick r:id="rId3" action="ppaction://hlinksldjump"/>
          </p:cNvPr>
          <p:cNvSpPr/>
          <p:nvPr/>
        </p:nvSpPr>
        <p:spPr>
          <a:xfrm>
            <a:off x="6880658" y="1124744"/>
            <a:ext cx="1656184" cy="68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hlinkClick r:id="rId3" action="ppaction://hlinksldjump"/>
              </a:rPr>
              <a:t>RETOUR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57773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Le</a:t>
            </a:r>
            <a:r>
              <a:rPr lang="sk-SK" sz="4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Panthéon</a:t>
            </a:r>
            <a:endParaRPr lang="sk-SK" sz="4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 err="1" smtClean="0"/>
              <a:t>Ancienne</a:t>
            </a:r>
            <a:r>
              <a:rPr lang="sk-SK" dirty="0" smtClean="0"/>
              <a:t> </a:t>
            </a:r>
            <a:r>
              <a:rPr lang="sk-SK" dirty="0" err="1" smtClean="0"/>
              <a:t>église</a:t>
            </a:r>
            <a:endParaRPr lang="sk-SK" dirty="0" smtClean="0"/>
          </a:p>
          <a:p>
            <a:r>
              <a:rPr lang="sk-SK" dirty="0" err="1" smtClean="0"/>
              <a:t>Construite</a:t>
            </a:r>
            <a:r>
              <a:rPr lang="sk-SK" dirty="0" smtClean="0"/>
              <a:t> au </a:t>
            </a:r>
            <a:r>
              <a:rPr lang="sk-SK" dirty="0" err="1" smtClean="0"/>
              <a:t>XVIIIe</a:t>
            </a:r>
            <a:r>
              <a:rPr lang="sk-SK" dirty="0"/>
              <a:t> </a:t>
            </a:r>
            <a:r>
              <a:rPr lang="sk-SK" dirty="0" err="1" smtClean="0"/>
              <a:t>siècle</a:t>
            </a:r>
            <a:r>
              <a:rPr lang="sk-SK" dirty="0" smtClean="0"/>
              <a:t> en </a:t>
            </a:r>
            <a:r>
              <a:rPr lang="sk-SK" dirty="0" err="1" smtClean="0"/>
              <a:t>style</a:t>
            </a:r>
            <a:r>
              <a:rPr lang="sk-SK" dirty="0" smtClean="0"/>
              <a:t> </a:t>
            </a:r>
            <a:r>
              <a:rPr lang="sk-SK" dirty="0" err="1" smtClean="0"/>
              <a:t>néogrec</a:t>
            </a:r>
            <a:endParaRPr lang="sk-SK" dirty="0" smtClean="0"/>
          </a:p>
          <a:p>
            <a:r>
              <a:rPr lang="sk-SK" dirty="0" smtClean="0"/>
              <a:t>On </a:t>
            </a:r>
            <a:r>
              <a:rPr lang="sk-SK" dirty="0" err="1" smtClean="0"/>
              <a:t>peut</a:t>
            </a:r>
            <a:r>
              <a:rPr lang="sk-SK" dirty="0" smtClean="0"/>
              <a:t> y </a:t>
            </a:r>
            <a:r>
              <a:rPr lang="sk-SK" dirty="0" err="1" smtClean="0"/>
              <a:t>visiter</a:t>
            </a:r>
            <a:r>
              <a:rPr lang="sk-SK" dirty="0" smtClean="0"/>
              <a:t> les </a:t>
            </a:r>
            <a:r>
              <a:rPr lang="sk-SK" dirty="0" err="1" smtClean="0"/>
              <a:t>tombes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J.J.Rousseau</a:t>
            </a:r>
            <a:r>
              <a:rPr lang="sk-SK" dirty="0" smtClean="0"/>
              <a:t>, </a:t>
            </a:r>
            <a:r>
              <a:rPr lang="sk-SK" dirty="0" err="1" smtClean="0"/>
              <a:t>Voltaire</a:t>
            </a:r>
            <a:r>
              <a:rPr lang="sk-SK" dirty="0" smtClean="0"/>
              <a:t>, </a:t>
            </a:r>
            <a:r>
              <a:rPr lang="sk-SK" dirty="0" err="1" smtClean="0"/>
              <a:t>V.Hugo</a:t>
            </a:r>
            <a:r>
              <a:rPr lang="sk-SK" dirty="0" smtClean="0"/>
              <a:t>, </a:t>
            </a:r>
            <a:r>
              <a:rPr lang="sk-SK" dirty="0" err="1" smtClean="0"/>
              <a:t>E.Zola</a:t>
            </a:r>
            <a:r>
              <a:rPr lang="sk-SK" dirty="0" smtClean="0"/>
              <a:t>...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44" y="2598462"/>
            <a:ext cx="7200800" cy="4142906"/>
          </a:xfrm>
          <a:prstGeom prst="rect">
            <a:avLst/>
          </a:prstGeom>
        </p:spPr>
      </p:pic>
      <p:sp>
        <p:nvSpPr>
          <p:cNvPr id="5" name="Obdĺžnik 4">
            <a:hlinkClick r:id="rId3" action="ppaction://hlinksldjump"/>
          </p:cNvPr>
          <p:cNvSpPr/>
          <p:nvPr/>
        </p:nvSpPr>
        <p:spPr>
          <a:xfrm>
            <a:off x="6804248" y="784329"/>
            <a:ext cx="1656184" cy="68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>
                <a:hlinkClick r:id="rId3" action="ppaction://hlinksldjump"/>
              </a:rPr>
              <a:t>RETOUR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29694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 err="1" smtClean="0"/>
              <a:t>Deux</a:t>
            </a:r>
            <a:r>
              <a:rPr lang="sk-SK" sz="6000" b="1" i="1" dirty="0" smtClean="0"/>
              <a:t> </a:t>
            </a:r>
            <a:r>
              <a:rPr lang="sk-SK" sz="6000" b="1" i="1" dirty="0" err="1" smtClean="0"/>
              <a:t>îles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3786736"/>
          </a:xfrm>
        </p:spPr>
        <p:txBody>
          <a:bodyPr>
            <a:normAutofit/>
          </a:bodyPr>
          <a:lstStyle/>
          <a:p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trouvent</a:t>
            </a:r>
            <a:r>
              <a:rPr lang="sk-SK" dirty="0" smtClean="0"/>
              <a:t> au milieu </a:t>
            </a:r>
            <a:r>
              <a:rPr lang="sk-SK" dirty="0" err="1" smtClean="0"/>
              <a:t>de</a:t>
            </a:r>
            <a:r>
              <a:rPr lang="sk-SK" dirty="0" smtClean="0"/>
              <a:t> la Seine, en </a:t>
            </a:r>
            <a:r>
              <a:rPr lang="sk-SK" dirty="0" err="1" smtClean="0"/>
              <a:t>plein</a:t>
            </a:r>
            <a:r>
              <a:rPr lang="sk-SK" dirty="0" smtClean="0"/>
              <a:t> centre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Paris</a:t>
            </a:r>
            <a:endParaRPr lang="sk-SK" dirty="0" smtClean="0"/>
          </a:p>
          <a:p>
            <a:r>
              <a:rPr lang="sk-SK" dirty="0" err="1" smtClean="0"/>
              <a:t>Rappellent</a:t>
            </a:r>
            <a:r>
              <a:rPr lang="sk-SK" dirty="0" smtClean="0"/>
              <a:t> la plus </a:t>
            </a:r>
            <a:r>
              <a:rPr lang="sk-SK" dirty="0" err="1" smtClean="0"/>
              <a:t>ancienne</a:t>
            </a:r>
            <a:r>
              <a:rPr lang="sk-SK" dirty="0" smtClean="0"/>
              <a:t> </a:t>
            </a:r>
            <a:r>
              <a:rPr lang="sk-SK" dirty="0" err="1" smtClean="0"/>
              <a:t>histoire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Paris</a:t>
            </a:r>
            <a:endParaRPr lang="sk-SK" dirty="0" smtClean="0"/>
          </a:p>
          <a:p>
            <a:r>
              <a:rPr lang="sk-SK" dirty="0" err="1" smtClean="0"/>
              <a:t>Ce</a:t>
            </a:r>
            <a:r>
              <a:rPr lang="sk-SK" dirty="0" smtClean="0"/>
              <a:t> </a:t>
            </a:r>
            <a:r>
              <a:rPr lang="sk-SK" dirty="0" err="1" smtClean="0"/>
              <a:t>sont</a:t>
            </a:r>
            <a:r>
              <a:rPr lang="sk-SK" dirty="0" smtClean="0"/>
              <a:t>: </a:t>
            </a:r>
            <a:r>
              <a:rPr lang="sk-SK" b="1" dirty="0" smtClean="0"/>
              <a:t>L</a:t>
            </a:r>
            <a:r>
              <a:rPr lang="en-US" b="1" dirty="0" smtClean="0"/>
              <a:t>’</a:t>
            </a:r>
            <a:r>
              <a:rPr lang="sk-SK" b="1" dirty="0" err="1" smtClean="0"/>
              <a:t>Ile</a:t>
            </a:r>
            <a:r>
              <a:rPr lang="sk-SK" b="1" dirty="0" smtClean="0"/>
              <a:t> </a:t>
            </a:r>
            <a:r>
              <a:rPr lang="sk-SK" b="1" dirty="0" err="1" smtClean="0"/>
              <a:t>Saint-Louis</a:t>
            </a:r>
            <a:r>
              <a:rPr lang="sk-SK" b="1" dirty="0" smtClean="0"/>
              <a:t> – </a:t>
            </a:r>
            <a:r>
              <a:rPr lang="sk-SK" dirty="0" smtClean="0"/>
              <a:t>plus </a:t>
            </a:r>
            <a:r>
              <a:rPr lang="sk-SK" dirty="0" err="1" smtClean="0"/>
              <a:t>calme</a:t>
            </a:r>
            <a:r>
              <a:rPr lang="sk-SK" dirty="0" smtClean="0"/>
              <a:t>, plus </a:t>
            </a:r>
            <a:r>
              <a:rPr lang="sk-SK" dirty="0" err="1" smtClean="0"/>
              <a:t>parisien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</a:t>
            </a:r>
            <a:r>
              <a:rPr lang="sk-SK" b="1" dirty="0" smtClean="0"/>
              <a:t>L</a:t>
            </a:r>
            <a:r>
              <a:rPr lang="en-US" b="1" dirty="0" smtClean="0"/>
              <a:t>’</a:t>
            </a:r>
            <a:r>
              <a:rPr lang="sk-SK" b="1" dirty="0" err="1" smtClean="0"/>
              <a:t>Ile</a:t>
            </a:r>
            <a:r>
              <a:rPr lang="sk-SK" b="1" dirty="0" smtClean="0"/>
              <a:t> </a:t>
            </a:r>
            <a:r>
              <a:rPr lang="sk-SK" b="1" dirty="0" err="1" smtClean="0"/>
              <a:t>de</a:t>
            </a:r>
            <a:r>
              <a:rPr lang="sk-SK" b="1" dirty="0" smtClean="0"/>
              <a:t> la </a:t>
            </a:r>
            <a:r>
              <a:rPr lang="sk-SK" b="1" dirty="0" err="1" smtClean="0"/>
              <a:t>Cité</a:t>
            </a:r>
            <a:r>
              <a:rPr lang="sk-SK" b="1" dirty="0" smtClean="0"/>
              <a:t> – </a:t>
            </a:r>
            <a:r>
              <a:rPr lang="sk-SK" dirty="0" err="1" smtClean="0"/>
              <a:t>elle</a:t>
            </a:r>
            <a:r>
              <a:rPr lang="sk-SK" dirty="0" smtClean="0"/>
              <a:t> </a:t>
            </a:r>
            <a:r>
              <a:rPr lang="sk-SK" dirty="0" err="1" smtClean="0"/>
              <a:t>était</a:t>
            </a:r>
            <a:r>
              <a:rPr lang="sk-SK" dirty="0" smtClean="0"/>
              <a:t> </a:t>
            </a:r>
            <a:r>
              <a:rPr lang="sk-SK" dirty="0" err="1" smtClean="0"/>
              <a:t>habitée</a:t>
            </a:r>
            <a:r>
              <a:rPr lang="sk-SK" dirty="0" smtClean="0"/>
              <a:t> par la </a:t>
            </a:r>
            <a:r>
              <a:rPr lang="sk-SK" dirty="0" err="1" smtClean="0"/>
              <a:t>tribu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Parisii</a:t>
            </a:r>
            <a:r>
              <a:rPr lang="sk-SK" dirty="0" smtClean="0"/>
              <a:t> </a:t>
            </a:r>
            <a:r>
              <a:rPr lang="sk-SK" dirty="0" err="1" smtClean="0"/>
              <a:t>qui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</a:t>
            </a:r>
            <a:r>
              <a:rPr lang="sk-SK" dirty="0" err="1" smtClean="0"/>
              <a:t>donnèrent</a:t>
            </a:r>
            <a:r>
              <a:rPr lang="sk-SK" dirty="0" smtClean="0"/>
              <a:t> </a:t>
            </a:r>
            <a:r>
              <a:rPr lang="sk-SK" dirty="0" err="1" smtClean="0"/>
              <a:t>leur</a:t>
            </a:r>
            <a:r>
              <a:rPr lang="sk-SK" dirty="0" smtClean="0"/>
              <a:t> </a:t>
            </a:r>
            <a:r>
              <a:rPr lang="sk-SK" dirty="0" err="1" smtClean="0"/>
              <a:t>nom</a:t>
            </a:r>
            <a:r>
              <a:rPr lang="sk-SK" dirty="0" smtClean="0"/>
              <a:t> à la </a:t>
            </a:r>
            <a:r>
              <a:rPr lang="sk-SK" dirty="0" err="1" smtClean="0"/>
              <a:t>capitale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              </a:t>
            </a:r>
            <a:r>
              <a:rPr lang="sk-SK" b="1" dirty="0" smtClean="0"/>
              <a:t>- </a:t>
            </a:r>
            <a:r>
              <a:rPr lang="sk-SK" dirty="0" smtClean="0"/>
              <a:t>on y </a:t>
            </a:r>
            <a:r>
              <a:rPr lang="sk-SK" dirty="0" err="1" smtClean="0"/>
              <a:t>trouve</a:t>
            </a:r>
            <a:r>
              <a:rPr lang="sk-SK" dirty="0" smtClean="0"/>
              <a:t> la </a:t>
            </a:r>
            <a:r>
              <a:rPr lang="sk-SK" dirty="0" err="1" smtClean="0"/>
              <a:t>célèbre</a:t>
            </a:r>
            <a:r>
              <a:rPr lang="sk-SK" dirty="0" smtClean="0"/>
              <a:t> </a:t>
            </a:r>
            <a:r>
              <a:rPr lang="sk-SK" dirty="0" err="1" smtClean="0"/>
              <a:t>cathédrale</a:t>
            </a:r>
            <a:r>
              <a:rPr lang="sk-SK" dirty="0" smtClean="0"/>
              <a:t> </a:t>
            </a:r>
            <a:r>
              <a:rPr lang="sk-SK" dirty="0" err="1" smtClean="0"/>
              <a:t>gothique</a:t>
            </a: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Sa </a:t>
            </a:r>
            <a:r>
              <a:rPr lang="sk-SK" dirty="0" err="1" smtClean="0"/>
              <a:t>construction</a:t>
            </a:r>
            <a:r>
              <a:rPr lang="sk-SK" dirty="0" smtClean="0"/>
              <a:t> a </a:t>
            </a:r>
            <a:r>
              <a:rPr lang="sk-SK" dirty="0" err="1" smtClean="0"/>
              <a:t>commencé</a:t>
            </a:r>
            <a:r>
              <a:rPr lang="sk-SK" dirty="0" smtClean="0"/>
              <a:t> en 1163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elle</a:t>
            </a:r>
            <a:r>
              <a:rPr lang="sk-SK" dirty="0" smtClean="0"/>
              <a:t> a </a:t>
            </a:r>
            <a:r>
              <a:rPr lang="sk-SK" dirty="0" err="1" smtClean="0"/>
              <a:t>duré</a:t>
            </a:r>
            <a:r>
              <a:rPr lang="sk-SK" dirty="0" smtClean="0"/>
              <a:t> plus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 cent </a:t>
            </a:r>
            <a:r>
              <a:rPr lang="sk-SK" dirty="0" err="1" smtClean="0"/>
              <a:t>ans</a:t>
            </a:r>
            <a:r>
              <a:rPr lang="sk-SK" dirty="0" smtClean="0"/>
              <a:t>.</a:t>
            </a:r>
            <a:endParaRPr lang="sk-SK" dirty="0" smtClean="0"/>
          </a:p>
        </p:txBody>
      </p:sp>
      <p:sp>
        <p:nvSpPr>
          <p:cNvPr id="4" name="Obdĺžnik 3">
            <a:hlinkClick r:id="rId2" action="ppaction://hlinksldjump"/>
          </p:cNvPr>
          <p:cNvSpPr/>
          <p:nvPr/>
        </p:nvSpPr>
        <p:spPr>
          <a:xfrm>
            <a:off x="1691680" y="3645024"/>
            <a:ext cx="23262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Notre-Dame</a:t>
            </a:r>
            <a:endParaRPr lang="sk-SK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Usmiata tvár 5"/>
          <p:cNvSpPr/>
          <p:nvPr/>
        </p:nvSpPr>
        <p:spPr>
          <a:xfrm>
            <a:off x="755576" y="6309320"/>
            <a:ext cx="432048" cy="45716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>
            <a:hlinkClick r:id="rId3" action="ppaction://hlinksldjump"/>
          </p:cNvPr>
          <p:cNvSpPr/>
          <p:nvPr/>
        </p:nvSpPr>
        <p:spPr>
          <a:xfrm>
            <a:off x="6804248" y="620688"/>
            <a:ext cx="1656184" cy="68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RETOUR</a:t>
            </a:r>
            <a:endParaRPr lang="sk-SK" sz="3200" dirty="0"/>
          </a:p>
        </p:txBody>
      </p:sp>
      <p:sp>
        <p:nvSpPr>
          <p:cNvPr id="5" name="BlokTextu 4"/>
          <p:cNvSpPr txBox="1"/>
          <p:nvPr/>
        </p:nvSpPr>
        <p:spPr>
          <a:xfrm>
            <a:off x="3827007" y="6023029"/>
            <a:ext cx="2013693" cy="50400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sz="2800" b="1" dirty="0" err="1"/>
              <a:t>Victor</a:t>
            </a:r>
            <a:r>
              <a:rPr lang="sk-SK" sz="2800" b="1" dirty="0"/>
              <a:t> Hugo</a:t>
            </a:r>
            <a:endParaRPr lang="sk-SK" sz="2800" dirty="0"/>
          </a:p>
          <a:p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203112" y="5112214"/>
            <a:ext cx="7656263" cy="73866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k-SK" sz="2400" b="1" dirty="0" err="1">
                <a:solidFill>
                  <a:srgbClr val="C00000"/>
                </a:solidFill>
              </a:rPr>
              <a:t>Elle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err="1">
                <a:solidFill>
                  <a:srgbClr val="C00000"/>
                </a:solidFill>
              </a:rPr>
              <a:t>est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err="1">
                <a:solidFill>
                  <a:srgbClr val="C00000"/>
                </a:solidFill>
              </a:rPr>
              <a:t>connue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err="1">
                <a:solidFill>
                  <a:srgbClr val="C00000"/>
                </a:solidFill>
              </a:rPr>
              <a:t>grâce</a:t>
            </a:r>
            <a:r>
              <a:rPr lang="sk-SK" sz="2400" b="1" dirty="0">
                <a:solidFill>
                  <a:srgbClr val="C00000"/>
                </a:solidFill>
              </a:rPr>
              <a:t> au </a:t>
            </a:r>
            <a:r>
              <a:rPr lang="sk-SK" sz="2400" b="1" dirty="0" err="1">
                <a:solidFill>
                  <a:srgbClr val="C00000"/>
                </a:solidFill>
              </a:rPr>
              <a:t>roman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err="1">
                <a:solidFill>
                  <a:srgbClr val="C00000"/>
                </a:solidFill>
              </a:rPr>
              <a:t>de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err="1">
                <a:solidFill>
                  <a:srgbClr val="C00000"/>
                </a:solidFill>
              </a:rPr>
              <a:t>quel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err="1">
                <a:solidFill>
                  <a:srgbClr val="C00000"/>
                </a:solidFill>
              </a:rPr>
              <a:t>écrivain</a:t>
            </a:r>
            <a:r>
              <a:rPr lang="sk-SK" sz="2400" b="1" dirty="0">
                <a:solidFill>
                  <a:srgbClr val="C00000"/>
                </a:solidFill>
              </a:rPr>
              <a:t> </a:t>
            </a:r>
            <a:r>
              <a:rPr lang="sk-SK" sz="2400" b="1" dirty="0" err="1">
                <a:solidFill>
                  <a:srgbClr val="C00000"/>
                </a:solidFill>
              </a:rPr>
              <a:t>français</a:t>
            </a:r>
            <a:r>
              <a:rPr lang="sk-SK" sz="2400" b="1" dirty="0">
                <a:solidFill>
                  <a:srgbClr val="C00000"/>
                </a:solidFill>
              </a:rPr>
              <a:t>?</a:t>
            </a:r>
            <a:endParaRPr lang="sk-SK" sz="2400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874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600" b="1" i="1" dirty="0" err="1" smtClean="0"/>
              <a:t>Paris</a:t>
            </a:r>
            <a:endParaRPr lang="sk-SK" sz="66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763688" y="1268760"/>
            <a:ext cx="6851104" cy="4525963"/>
          </a:xfrm>
        </p:spPr>
        <p:txBody>
          <a:bodyPr>
            <a:normAutofit fontScale="92500" lnSpcReduction="20000"/>
          </a:bodyPr>
          <a:lstStyle/>
          <a:p>
            <a:r>
              <a:rPr lang="sk-SK" sz="2600" b="1" dirty="0" smtClean="0"/>
              <a:t>la </a:t>
            </a:r>
            <a:r>
              <a:rPr lang="sk-SK" sz="2600" b="1" dirty="0" err="1" smtClean="0"/>
              <a:t>capitale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de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la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France</a:t>
            </a:r>
            <a:endParaRPr lang="sk-SK" sz="2600" b="1" dirty="0" smtClean="0"/>
          </a:p>
          <a:p>
            <a:r>
              <a:rPr lang="sk-SK" sz="2600" b="1" dirty="0" err="1" smtClean="0"/>
              <a:t>le</a:t>
            </a:r>
            <a:r>
              <a:rPr lang="sk-SK" sz="2600" b="1" dirty="0" smtClean="0"/>
              <a:t> centre </a:t>
            </a:r>
            <a:r>
              <a:rPr lang="sk-SK" sz="2600" b="1" dirty="0" err="1" smtClean="0"/>
              <a:t>administratif</a:t>
            </a:r>
            <a:r>
              <a:rPr lang="sk-SK" sz="2600" b="1" dirty="0" smtClean="0"/>
              <a:t>, </a:t>
            </a:r>
            <a:r>
              <a:rPr lang="sk-SK" sz="2600" b="1" dirty="0" err="1" smtClean="0"/>
              <a:t>culturel</a:t>
            </a:r>
            <a:r>
              <a:rPr lang="sk-SK" sz="2600" b="1" dirty="0" smtClean="0"/>
              <a:t>, </a:t>
            </a:r>
            <a:r>
              <a:rPr lang="sk-SK" sz="2600" b="1" dirty="0" err="1" smtClean="0"/>
              <a:t>commercial</a:t>
            </a:r>
            <a:r>
              <a:rPr lang="sk-SK" sz="2600" b="1" dirty="0" smtClean="0"/>
              <a:t>, </a:t>
            </a:r>
            <a:r>
              <a:rPr lang="sk-SK" sz="2600" b="1" dirty="0" err="1" smtClean="0"/>
              <a:t>industriel</a:t>
            </a:r>
            <a:r>
              <a:rPr lang="sk-SK" sz="2600" b="1" dirty="0" smtClean="0"/>
              <a:t> ...</a:t>
            </a:r>
          </a:p>
          <a:p>
            <a:r>
              <a:rPr lang="sk-SK" sz="2600" b="1" dirty="0" err="1" smtClean="0"/>
              <a:t>le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siège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du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Président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de</a:t>
            </a:r>
            <a:r>
              <a:rPr lang="sk-SK" sz="2600" b="1" dirty="0" smtClean="0"/>
              <a:t> la </a:t>
            </a:r>
            <a:r>
              <a:rPr lang="sk-SK" sz="2600" b="1" dirty="0" err="1" smtClean="0"/>
              <a:t>République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française</a:t>
            </a:r>
            <a:r>
              <a:rPr lang="sk-SK" sz="2600" b="1" dirty="0" smtClean="0"/>
              <a:t>, </a:t>
            </a:r>
            <a:r>
              <a:rPr lang="sk-SK" sz="2600" b="1" dirty="0" err="1" smtClean="0"/>
              <a:t>du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Parlement</a:t>
            </a:r>
            <a:r>
              <a:rPr lang="sk-SK" sz="2600" b="1" dirty="0" smtClean="0"/>
              <a:t>, </a:t>
            </a:r>
            <a:r>
              <a:rPr lang="sk-SK" sz="2600" b="1" dirty="0" err="1" smtClean="0"/>
              <a:t>de</a:t>
            </a:r>
            <a:r>
              <a:rPr lang="sk-SK" sz="2600" b="1" dirty="0" smtClean="0"/>
              <a:t> la </a:t>
            </a:r>
            <a:r>
              <a:rPr lang="sk-SK" sz="2600" b="1" dirty="0" err="1" smtClean="0"/>
              <a:t>Gouvernement</a:t>
            </a:r>
            <a:r>
              <a:rPr lang="sk-SK" sz="2600" b="1" dirty="0" smtClean="0"/>
              <a:t>...</a:t>
            </a:r>
          </a:p>
          <a:p>
            <a:r>
              <a:rPr lang="sk-SK" sz="2600" b="1" dirty="0" err="1" smtClean="0"/>
              <a:t>le</a:t>
            </a:r>
            <a:r>
              <a:rPr lang="sk-SK" sz="2600" b="1" dirty="0" smtClean="0"/>
              <a:t> grand </a:t>
            </a:r>
            <a:r>
              <a:rPr lang="sk-SK" sz="2600" b="1" dirty="0" err="1" smtClean="0"/>
              <a:t>carrefour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routier</a:t>
            </a:r>
            <a:r>
              <a:rPr lang="sk-SK" sz="2600" b="1" dirty="0" smtClean="0"/>
              <a:t>, </a:t>
            </a:r>
            <a:r>
              <a:rPr lang="sk-SK" sz="2600" b="1" dirty="0" err="1" smtClean="0"/>
              <a:t>ferroviaire</a:t>
            </a:r>
            <a:r>
              <a:rPr lang="sk-SK" sz="2600" b="1" dirty="0" smtClean="0"/>
              <a:t>...</a:t>
            </a:r>
          </a:p>
          <a:p>
            <a:r>
              <a:rPr lang="sk-SK" sz="2600" b="1" dirty="0" err="1" smtClean="0"/>
              <a:t>Une</a:t>
            </a:r>
            <a:r>
              <a:rPr lang="sk-SK" sz="2600" b="1" dirty="0" smtClean="0"/>
              <a:t> des plus </a:t>
            </a:r>
            <a:r>
              <a:rPr lang="sk-SK" sz="2600" b="1" dirty="0" err="1" smtClean="0"/>
              <a:t>belles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villes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du</a:t>
            </a:r>
            <a:r>
              <a:rPr lang="sk-SK" sz="2600" b="1" dirty="0" smtClean="0"/>
              <a:t> </a:t>
            </a:r>
            <a:r>
              <a:rPr lang="sk-SK" sz="2600" b="1" dirty="0" err="1" smtClean="0"/>
              <a:t>monde</a:t>
            </a:r>
            <a:endParaRPr lang="sk-SK" sz="2600" b="1" dirty="0" smtClean="0"/>
          </a:p>
          <a:p>
            <a:pPr marL="0" indent="0">
              <a:buNone/>
            </a:pPr>
            <a:endParaRPr lang="sk-SK" dirty="0" smtClean="0"/>
          </a:p>
          <a:p>
            <a:endParaRPr lang="sk-SK" b="1" dirty="0" smtClean="0"/>
          </a:p>
          <a:p>
            <a:endParaRPr lang="sk-SK" dirty="0"/>
          </a:p>
          <a:p>
            <a:endParaRPr lang="sk-SK" dirty="0" smtClean="0"/>
          </a:p>
          <a:p>
            <a:pPr marL="914400" lvl="2" indent="0">
              <a:buNone/>
            </a:pPr>
            <a:r>
              <a:rPr lang="sk-SK" dirty="0" smtClean="0"/>
              <a:t>	</a:t>
            </a:r>
          </a:p>
          <a:p>
            <a:pPr marL="914400" lvl="2" indent="0">
              <a:buNone/>
            </a:pPr>
            <a:r>
              <a:rPr lang="sk-SK" dirty="0"/>
              <a:t>	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lvl="2"/>
            <a:endParaRPr lang="sk-SK" dirty="0"/>
          </a:p>
          <a:p>
            <a:pPr marL="914400" lvl="2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251520" y="4005064"/>
            <a:ext cx="8568952" cy="8582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 err="1" smtClean="0">
                <a:solidFill>
                  <a:srgbClr val="C00000"/>
                </a:solidFill>
              </a:rPr>
              <a:t>Quel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palais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est</a:t>
            </a:r>
            <a:r>
              <a:rPr lang="sk-SK" sz="2400" b="1" dirty="0" smtClean="0">
                <a:solidFill>
                  <a:srgbClr val="C00000"/>
                </a:solidFill>
              </a:rPr>
              <a:t> la </a:t>
            </a:r>
            <a:r>
              <a:rPr lang="sk-SK" sz="2400" b="1" dirty="0" err="1" smtClean="0">
                <a:solidFill>
                  <a:srgbClr val="C00000"/>
                </a:solidFill>
              </a:rPr>
              <a:t>résidence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du</a:t>
            </a:r>
            <a:r>
              <a:rPr lang="sk-SK" sz="2400" b="1" dirty="0" smtClean="0">
                <a:solidFill>
                  <a:srgbClr val="C00000"/>
                </a:solidFill>
              </a:rPr>
              <a:t>  </a:t>
            </a:r>
            <a:r>
              <a:rPr lang="sk-SK" sz="2400" b="1" dirty="0" err="1" smtClean="0">
                <a:solidFill>
                  <a:srgbClr val="C00000"/>
                </a:solidFill>
              </a:rPr>
              <a:t>Président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de</a:t>
            </a:r>
            <a:r>
              <a:rPr lang="sk-SK" sz="2400" b="1" dirty="0" smtClean="0">
                <a:solidFill>
                  <a:srgbClr val="C00000"/>
                </a:solidFill>
              </a:rPr>
              <a:t> </a:t>
            </a:r>
            <a:r>
              <a:rPr lang="sk-SK" sz="2400" b="1" dirty="0" err="1" smtClean="0">
                <a:solidFill>
                  <a:srgbClr val="C00000"/>
                </a:solidFill>
              </a:rPr>
              <a:t>la</a:t>
            </a:r>
            <a:r>
              <a:rPr lang="sk-SK" sz="2400" b="1" dirty="0" smtClean="0">
                <a:solidFill>
                  <a:srgbClr val="C00000"/>
                </a:solidFill>
              </a:rPr>
              <a:t>  </a:t>
            </a:r>
            <a:r>
              <a:rPr lang="sk-SK" sz="2400" b="1" dirty="0" err="1" smtClean="0">
                <a:solidFill>
                  <a:srgbClr val="C00000"/>
                </a:solidFill>
              </a:rPr>
              <a:t>République</a:t>
            </a:r>
            <a:r>
              <a:rPr lang="sk-SK" sz="2400" b="1" dirty="0" smtClean="0">
                <a:solidFill>
                  <a:srgbClr val="C00000"/>
                </a:solidFill>
              </a:rPr>
              <a:t>?</a:t>
            </a:r>
            <a:endParaRPr lang="sk-SK" sz="2400" b="1" dirty="0">
              <a:solidFill>
                <a:srgbClr val="C00000"/>
              </a:solidFill>
            </a:endParaRPr>
          </a:p>
        </p:txBody>
      </p:sp>
      <p:sp>
        <p:nvSpPr>
          <p:cNvPr id="6" name="Usmiata tvár 5">
            <a:hlinkClick r:id="rId2" action="ppaction://hlinksldjump"/>
          </p:cNvPr>
          <p:cNvSpPr/>
          <p:nvPr/>
        </p:nvSpPr>
        <p:spPr>
          <a:xfrm>
            <a:off x="827584" y="6309320"/>
            <a:ext cx="441412" cy="371804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FF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3203848" y="5454848"/>
            <a:ext cx="3895618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k-SK" sz="3200" dirty="0">
                <a:solidFill>
                  <a:srgbClr val="FF0000"/>
                </a:solidFill>
              </a:rPr>
              <a:t> </a:t>
            </a:r>
            <a:r>
              <a:rPr lang="sk-SK" sz="3200" b="1" dirty="0" err="1">
                <a:solidFill>
                  <a:srgbClr val="FF0000"/>
                </a:solidFill>
              </a:rPr>
              <a:t>Le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r>
              <a:rPr lang="sk-SK" sz="3200" b="1" dirty="0" err="1">
                <a:solidFill>
                  <a:srgbClr val="FF0000"/>
                </a:solidFill>
              </a:rPr>
              <a:t>Palais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r>
              <a:rPr lang="sk-SK" sz="3200" b="1" dirty="0" err="1">
                <a:solidFill>
                  <a:srgbClr val="FF0000"/>
                </a:solidFill>
              </a:rPr>
              <a:t>de</a:t>
            </a:r>
            <a:r>
              <a:rPr lang="sk-SK" sz="3200" b="1" dirty="0">
                <a:solidFill>
                  <a:srgbClr val="FF0000"/>
                </a:solidFill>
              </a:rPr>
              <a:t> l</a:t>
            </a:r>
            <a:r>
              <a:rPr lang="en-US" sz="3200" b="1" dirty="0">
                <a:solidFill>
                  <a:srgbClr val="FF0000"/>
                </a:solidFill>
              </a:rPr>
              <a:t>’</a:t>
            </a:r>
            <a:r>
              <a:rPr lang="sk-SK" sz="3200" b="1" dirty="0" err="1">
                <a:solidFill>
                  <a:srgbClr val="FF0000"/>
                </a:solidFill>
              </a:rPr>
              <a:t>Élysées</a:t>
            </a:r>
            <a:endParaRPr lang="sk-SK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b="1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Notre-Dame</a:t>
            </a:r>
            <a:endParaRPr lang="sk-SK" sz="48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943337"/>
            <a:ext cx="5400600" cy="3820925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702" y="404664"/>
            <a:ext cx="4735298" cy="4937125"/>
          </a:xfrm>
        </p:spPr>
      </p:pic>
    </p:spTree>
    <p:extLst>
      <p:ext uri="{BB962C8B-B14F-4D97-AF65-F5344CB8AC3E}">
        <p14:creationId xmlns:p14="http://schemas.microsoft.com/office/powerpoint/2010/main" val="3138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312715" cy="316835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 smtClean="0"/>
              <a:t>Les </a:t>
            </a:r>
            <a:r>
              <a:rPr lang="sk-SK" sz="6000" b="1" i="1" dirty="0" err="1" smtClean="0"/>
              <a:t>arrondissements</a:t>
            </a:r>
            <a:endParaRPr lang="sk-SK" sz="6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k-SK" dirty="0" err="1" smtClean="0"/>
              <a:t>Paris</a:t>
            </a:r>
            <a:r>
              <a:rPr lang="sk-SK" dirty="0" smtClean="0"/>
              <a:t> </a:t>
            </a:r>
            <a:r>
              <a:rPr lang="sk-SK" dirty="0" err="1" smtClean="0"/>
              <a:t>est</a:t>
            </a:r>
            <a:r>
              <a:rPr lang="sk-SK" dirty="0" smtClean="0"/>
              <a:t> </a:t>
            </a:r>
            <a:r>
              <a:rPr lang="sk-SK" dirty="0" err="1" smtClean="0"/>
              <a:t>divisé</a:t>
            </a:r>
            <a:r>
              <a:rPr lang="sk-SK" dirty="0" smtClean="0"/>
              <a:t> en </a:t>
            </a:r>
            <a:r>
              <a:rPr lang="sk-SK" dirty="0" err="1" smtClean="0"/>
              <a:t>vingt</a:t>
            </a:r>
            <a:r>
              <a:rPr lang="sk-SK" dirty="0" smtClean="0"/>
              <a:t> </a:t>
            </a:r>
            <a:r>
              <a:rPr lang="sk-SK" dirty="0" err="1" smtClean="0"/>
              <a:t>arrondissement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(Si on </a:t>
            </a:r>
            <a:r>
              <a:rPr lang="sk-SK" dirty="0" err="1" smtClean="0"/>
              <a:t>vous</a:t>
            </a:r>
            <a:r>
              <a:rPr lang="sk-SK" dirty="0" smtClean="0"/>
              <a:t> </a:t>
            </a:r>
            <a:r>
              <a:rPr lang="sk-SK" dirty="0" err="1" smtClean="0"/>
              <a:t>dit</a:t>
            </a:r>
            <a:r>
              <a:rPr lang="sk-SK" dirty="0" smtClean="0"/>
              <a:t> „j</a:t>
            </a:r>
            <a:r>
              <a:rPr lang="en-US" dirty="0" smtClean="0"/>
              <a:t>’</a:t>
            </a:r>
            <a:r>
              <a:rPr lang="en-US" dirty="0" err="1" smtClean="0"/>
              <a:t>habite</a:t>
            </a:r>
            <a:r>
              <a:rPr lang="en-US" dirty="0" smtClean="0"/>
              <a:t> </a:t>
            </a:r>
            <a:r>
              <a:rPr lang="en-US" dirty="0" err="1" smtClean="0"/>
              <a:t>dans</a:t>
            </a:r>
            <a:r>
              <a:rPr lang="en-US" dirty="0" smtClean="0"/>
              <a:t> le </a:t>
            </a:r>
            <a:r>
              <a:rPr lang="sk-SK" dirty="0" smtClean="0"/>
              <a:t>16e“ cela </a:t>
            </a:r>
            <a:r>
              <a:rPr lang="sk-SK" dirty="0" err="1" smtClean="0"/>
              <a:t>veut</a:t>
            </a:r>
            <a:r>
              <a:rPr lang="sk-SK" dirty="0" smtClean="0"/>
              <a:t> </a:t>
            </a:r>
            <a:r>
              <a:rPr lang="sk-SK" dirty="0" err="1" smtClean="0"/>
              <a:t>dire</a:t>
            </a:r>
            <a:r>
              <a:rPr lang="sk-SK" dirty="0" smtClean="0"/>
              <a:t> „j</a:t>
            </a:r>
            <a:r>
              <a:rPr lang="en-US" dirty="0" smtClean="0"/>
              <a:t>’</a:t>
            </a:r>
            <a:r>
              <a:rPr lang="sk-SK" dirty="0" smtClean="0"/>
              <a:t>habite </a:t>
            </a:r>
            <a:r>
              <a:rPr lang="sk-SK" dirty="0" err="1" smtClean="0"/>
              <a:t>dans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    </a:t>
            </a:r>
            <a:r>
              <a:rPr lang="sk-SK" dirty="0" err="1" smtClean="0"/>
              <a:t>le</a:t>
            </a:r>
            <a:r>
              <a:rPr lang="sk-SK" dirty="0" smtClean="0"/>
              <a:t> 16e </a:t>
            </a:r>
            <a:r>
              <a:rPr lang="sk-SK" dirty="0" err="1" smtClean="0"/>
              <a:t>arrondissement</a:t>
            </a:r>
            <a:r>
              <a:rPr lang="sk-SK" dirty="0" smtClean="0"/>
              <a:t>“)</a:t>
            </a:r>
          </a:p>
          <a:p>
            <a:pPr marL="342900" indent="-342900"/>
            <a:r>
              <a:rPr lang="sk-SK" dirty="0" smtClean="0"/>
              <a:t>Au centre (</a:t>
            </a:r>
            <a:r>
              <a:rPr lang="sk-SK" dirty="0" err="1" smtClean="0"/>
              <a:t>dans</a:t>
            </a:r>
            <a:r>
              <a:rPr lang="sk-SK" dirty="0" smtClean="0"/>
              <a:t> les </a:t>
            </a:r>
            <a:r>
              <a:rPr lang="sk-SK" dirty="0" err="1" smtClean="0"/>
              <a:t>arr</a:t>
            </a:r>
            <a:r>
              <a:rPr lang="sk-SK" dirty="0" smtClean="0"/>
              <a:t>. I à IX) – des </a:t>
            </a:r>
            <a:r>
              <a:rPr lang="sk-SK" dirty="0" err="1" smtClean="0"/>
              <a:t>bâtiments</a:t>
            </a:r>
            <a:r>
              <a:rPr lang="sk-SK" dirty="0" smtClean="0"/>
              <a:t> </a:t>
            </a:r>
            <a:r>
              <a:rPr lang="sk-SK" dirty="0" err="1" smtClean="0"/>
              <a:t>officiels</a:t>
            </a:r>
            <a:r>
              <a:rPr lang="sk-SK" dirty="0" smtClean="0"/>
              <a:t>,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des </a:t>
            </a:r>
            <a:r>
              <a:rPr lang="sk-SK" dirty="0" err="1" smtClean="0"/>
              <a:t>ministères</a:t>
            </a:r>
            <a:r>
              <a:rPr lang="sk-SK" dirty="0" smtClean="0"/>
              <a:t>, des </a:t>
            </a:r>
            <a:r>
              <a:rPr lang="sk-SK" dirty="0" err="1" smtClean="0"/>
              <a:t>ambassades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Les </a:t>
            </a:r>
            <a:r>
              <a:rPr lang="sk-SK" dirty="0" err="1" smtClean="0"/>
              <a:t>grands</a:t>
            </a:r>
            <a:r>
              <a:rPr lang="sk-SK" dirty="0" smtClean="0"/>
              <a:t> </a:t>
            </a:r>
            <a:r>
              <a:rPr lang="sk-SK" dirty="0" err="1" smtClean="0"/>
              <a:t>magasins</a:t>
            </a:r>
            <a:r>
              <a:rPr lang="sk-SK" dirty="0" smtClean="0"/>
              <a:t> </a:t>
            </a:r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trouvent</a:t>
            </a:r>
            <a:r>
              <a:rPr lang="sk-SK" dirty="0" smtClean="0"/>
              <a:t> </a:t>
            </a:r>
            <a:r>
              <a:rPr lang="sk-SK" dirty="0" err="1" smtClean="0"/>
              <a:t>sur</a:t>
            </a:r>
            <a:r>
              <a:rPr lang="sk-SK" dirty="0" smtClean="0"/>
              <a:t> la </a:t>
            </a:r>
            <a:r>
              <a:rPr lang="sk-SK" dirty="0" err="1" smtClean="0"/>
              <a:t>rive</a:t>
            </a:r>
            <a:r>
              <a:rPr lang="sk-SK" dirty="0" smtClean="0"/>
              <a:t> </a:t>
            </a:r>
            <a:r>
              <a:rPr lang="sk-SK" dirty="0" err="1" smtClean="0"/>
              <a:t>droite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Les </a:t>
            </a:r>
            <a:r>
              <a:rPr lang="sk-SK" dirty="0" err="1" smtClean="0"/>
              <a:t>grandes</a:t>
            </a:r>
            <a:r>
              <a:rPr lang="sk-SK" dirty="0" smtClean="0"/>
              <a:t> </a:t>
            </a:r>
            <a:r>
              <a:rPr lang="sk-SK" dirty="0" err="1" smtClean="0"/>
              <a:t>écoles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                 </a:t>
            </a:r>
            <a:r>
              <a:rPr lang="sk-SK" dirty="0" err="1" smtClean="0"/>
              <a:t>sur</a:t>
            </a:r>
            <a:r>
              <a:rPr lang="sk-SK" dirty="0" smtClean="0"/>
              <a:t> la </a:t>
            </a:r>
            <a:r>
              <a:rPr lang="sk-SK" dirty="0" err="1" smtClean="0"/>
              <a:t>rive</a:t>
            </a:r>
            <a:r>
              <a:rPr lang="sk-SK" dirty="0" smtClean="0"/>
              <a:t> </a:t>
            </a:r>
            <a:r>
              <a:rPr lang="sk-SK" dirty="0" err="1" smtClean="0"/>
              <a:t>gauche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Les </a:t>
            </a:r>
            <a:r>
              <a:rPr lang="sk-SK" dirty="0" err="1" smtClean="0"/>
              <a:t>usines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les</a:t>
            </a:r>
            <a:r>
              <a:rPr lang="sk-SK" dirty="0" smtClean="0"/>
              <a:t> </a:t>
            </a:r>
            <a:r>
              <a:rPr lang="sk-SK" dirty="0" err="1" smtClean="0"/>
              <a:t>ateliers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</a:t>
            </a:r>
            <a:r>
              <a:rPr lang="sk-SK" dirty="0" err="1" smtClean="0"/>
              <a:t>dans</a:t>
            </a:r>
            <a:r>
              <a:rPr lang="sk-SK" dirty="0" smtClean="0"/>
              <a:t> les </a:t>
            </a:r>
            <a:r>
              <a:rPr lang="sk-SK" dirty="0" err="1" smtClean="0"/>
              <a:t>quartiers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l</a:t>
            </a:r>
            <a:r>
              <a:rPr lang="en-US" dirty="0" smtClean="0"/>
              <a:t>’</a:t>
            </a:r>
            <a:r>
              <a:rPr lang="sk-SK" dirty="0" err="1" smtClean="0"/>
              <a:t>est</a:t>
            </a:r>
            <a:r>
              <a:rPr lang="sk-SK" dirty="0" smtClean="0"/>
              <a:t>,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    </a:t>
            </a:r>
            <a:r>
              <a:rPr lang="sk-SK" dirty="0" err="1" smtClean="0"/>
              <a:t>ils</a:t>
            </a:r>
            <a:r>
              <a:rPr lang="sk-SK" dirty="0" smtClean="0"/>
              <a:t> </a:t>
            </a:r>
            <a:r>
              <a:rPr lang="sk-SK" dirty="0" err="1" smtClean="0"/>
              <a:t>sont</a:t>
            </a:r>
            <a:r>
              <a:rPr lang="sk-SK" dirty="0" smtClean="0"/>
              <a:t> les plus </a:t>
            </a:r>
            <a:r>
              <a:rPr lang="sk-SK" dirty="0" err="1" smtClean="0"/>
              <a:t>peuplés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105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928992" cy="1066801"/>
          </a:xfrm>
        </p:spPr>
        <p:txBody>
          <a:bodyPr>
            <a:normAutofit/>
          </a:bodyPr>
          <a:lstStyle/>
          <a:p>
            <a:r>
              <a:rPr lang="sk-SK" sz="3200" b="1" dirty="0" err="1" smtClean="0">
                <a:solidFill>
                  <a:srgbClr val="C00000"/>
                </a:solidFill>
              </a:rPr>
              <a:t>Reconnaissez-vous</a:t>
            </a:r>
            <a:r>
              <a:rPr lang="sk-SK" sz="3200" b="1" dirty="0" smtClean="0">
                <a:solidFill>
                  <a:srgbClr val="C00000"/>
                </a:solidFill>
              </a:rPr>
              <a:t> les </a:t>
            </a:r>
            <a:r>
              <a:rPr lang="sk-SK" sz="3200" b="1" dirty="0" err="1" smtClean="0">
                <a:solidFill>
                  <a:srgbClr val="C00000"/>
                </a:solidFill>
              </a:rPr>
              <a:t>monuments</a:t>
            </a:r>
            <a:r>
              <a:rPr lang="sk-SK" sz="3200" b="1" dirty="0" smtClean="0">
                <a:solidFill>
                  <a:srgbClr val="C00000"/>
                </a:solidFill>
              </a:rPr>
              <a:t>? </a:t>
            </a:r>
            <a:r>
              <a:rPr lang="sk-SK" sz="3200" b="1" dirty="0" err="1" smtClean="0">
                <a:solidFill>
                  <a:srgbClr val="C00000"/>
                </a:solidFill>
              </a:rPr>
              <a:t>Indiquez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leurs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noms</a:t>
            </a:r>
            <a:r>
              <a:rPr lang="sk-SK" sz="3200" b="1" dirty="0" smtClean="0">
                <a:solidFill>
                  <a:srgbClr val="C00000"/>
                </a:solidFill>
              </a:rPr>
              <a:t>.</a:t>
            </a:r>
            <a:endParaRPr lang="sk-SK" sz="3200" b="1" dirty="0">
              <a:solidFill>
                <a:srgbClr val="C00000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63" y="2272516"/>
            <a:ext cx="7344816" cy="4355008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</p:pic>
      <p:cxnSp>
        <p:nvCxnSpPr>
          <p:cNvPr id="8" name="Rovná spojovacia šípka 7"/>
          <p:cNvCxnSpPr/>
          <p:nvPr/>
        </p:nvCxnSpPr>
        <p:spPr>
          <a:xfrm flipH="1" flipV="1">
            <a:off x="1369681" y="1997587"/>
            <a:ext cx="3234751" cy="280141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 flipH="1" flipV="1">
            <a:off x="3707904" y="1997308"/>
            <a:ext cx="1126026" cy="17017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 flipV="1">
            <a:off x="5432844" y="1882896"/>
            <a:ext cx="216024" cy="11521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V="1">
            <a:off x="6377261" y="1995564"/>
            <a:ext cx="72008" cy="12709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/>
          <p:cNvCxnSpPr/>
          <p:nvPr/>
        </p:nvCxnSpPr>
        <p:spPr>
          <a:xfrm flipV="1">
            <a:off x="6697700" y="1997308"/>
            <a:ext cx="864096" cy="25202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Usmiata tvár 16"/>
          <p:cNvSpPr/>
          <p:nvPr/>
        </p:nvSpPr>
        <p:spPr>
          <a:xfrm>
            <a:off x="755576" y="6224408"/>
            <a:ext cx="496912" cy="5040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BlokTextu 2"/>
          <p:cNvSpPr txBox="1"/>
          <p:nvPr/>
        </p:nvSpPr>
        <p:spPr>
          <a:xfrm rot="2649806">
            <a:off x="1685323" y="2977111"/>
            <a:ext cx="11432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sk-SK" dirty="0" err="1" smtClean="0"/>
              <a:t>Le</a:t>
            </a:r>
            <a:r>
              <a:rPr lang="sk-SK" dirty="0" smtClean="0"/>
              <a:t> </a:t>
            </a:r>
            <a:r>
              <a:rPr lang="sk-SK" dirty="0" err="1" smtClean="0"/>
              <a:t>Louvre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 rot="3386752">
            <a:off x="2964076" y="2833362"/>
            <a:ext cx="192366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k-SK" b="1" dirty="0"/>
              <a:t>l</a:t>
            </a:r>
            <a:r>
              <a:rPr lang="en-US" b="1" dirty="0"/>
              <a:t>’</a:t>
            </a:r>
            <a:r>
              <a:rPr lang="sk-SK" b="1" dirty="0" err="1"/>
              <a:t>Arc</a:t>
            </a:r>
            <a:r>
              <a:rPr lang="sk-SK" b="1" dirty="0"/>
              <a:t> </a:t>
            </a:r>
            <a:r>
              <a:rPr lang="sk-SK" b="1" dirty="0" err="1"/>
              <a:t>de</a:t>
            </a:r>
            <a:r>
              <a:rPr lang="sk-SK" b="1" dirty="0"/>
              <a:t> </a:t>
            </a:r>
            <a:r>
              <a:rPr lang="sk-SK" b="1" dirty="0" err="1"/>
              <a:t>Triomphe</a:t>
            </a:r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 rot="4497730">
            <a:off x="4536092" y="2575338"/>
            <a:ext cx="148386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b="1" dirty="0"/>
              <a:t>La </a:t>
            </a:r>
            <a:r>
              <a:rPr lang="sk-SK" b="1" dirty="0" err="1"/>
              <a:t>Tour</a:t>
            </a:r>
            <a:r>
              <a:rPr lang="sk-SK" b="1" dirty="0"/>
              <a:t> </a:t>
            </a:r>
            <a:r>
              <a:rPr lang="sk-SK" b="1" dirty="0" err="1"/>
              <a:t>Eiffel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 rot="16523626">
            <a:off x="6010653" y="2512262"/>
            <a:ext cx="137409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sk-SK" b="1" dirty="0" err="1"/>
              <a:t>Sacre-Coeur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 rot="17453681">
            <a:off x="6835274" y="2872165"/>
            <a:ext cx="1438214" cy="360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sk-SK" b="1" dirty="0" err="1"/>
              <a:t>Notre-Dame</a:t>
            </a:r>
            <a:r>
              <a:rPr lang="sk-SK" b="1" dirty="0"/>
              <a:t> </a:t>
            </a:r>
          </a:p>
          <a:p>
            <a:endParaRPr lang="sk-SK" dirty="0"/>
          </a:p>
        </p:txBody>
      </p:sp>
      <p:cxnSp>
        <p:nvCxnSpPr>
          <p:cNvPr id="15" name="Rovná spojnica 14"/>
          <p:cNvCxnSpPr/>
          <p:nvPr/>
        </p:nvCxnSpPr>
        <p:spPr>
          <a:xfrm>
            <a:off x="251520" y="1862562"/>
            <a:ext cx="8705824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8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err="1" smtClean="0">
                <a:solidFill>
                  <a:srgbClr val="C00000"/>
                </a:solidFill>
              </a:rPr>
              <a:t>Trouvez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dans</a:t>
            </a:r>
            <a:r>
              <a:rPr lang="sk-SK" sz="3200" b="1" dirty="0" smtClean="0">
                <a:solidFill>
                  <a:srgbClr val="C00000"/>
                </a:solidFill>
              </a:rPr>
              <a:t> la </a:t>
            </a:r>
            <a:r>
              <a:rPr lang="sk-SK" sz="3200" b="1" dirty="0" err="1" smtClean="0">
                <a:solidFill>
                  <a:srgbClr val="C00000"/>
                </a:solidFill>
              </a:rPr>
              <a:t>colonne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de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droite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ce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qui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correspond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de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la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colonne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de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gauche</a:t>
            </a:r>
            <a:r>
              <a:rPr lang="sk-SK" sz="3200" b="1" dirty="0">
                <a:solidFill>
                  <a:srgbClr val="C00000"/>
                </a:solidFill>
              </a:rPr>
              <a:t>:</a:t>
            </a:r>
            <a:endParaRPr lang="sk-SK" sz="3200" dirty="0"/>
          </a:p>
        </p:txBody>
      </p:sp>
      <p:sp>
        <p:nvSpPr>
          <p:cNvPr id="4" name="Usmiata tvár 3"/>
          <p:cNvSpPr/>
          <p:nvPr/>
        </p:nvSpPr>
        <p:spPr>
          <a:xfrm>
            <a:off x="899592" y="6237312"/>
            <a:ext cx="468052" cy="43204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039039" y="149151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l</a:t>
            </a:r>
            <a:r>
              <a:rPr lang="sk-SK" dirty="0" smtClean="0"/>
              <a:t>a </a:t>
            </a:r>
            <a:r>
              <a:rPr lang="sk-SK" dirty="0" err="1"/>
              <a:t>Villette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1018915" y="2013684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La </a:t>
            </a:r>
            <a:r>
              <a:rPr lang="sk-SK" dirty="0" err="1"/>
              <a:t>Place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la</a:t>
            </a:r>
            <a:r>
              <a:rPr lang="sk-SK" dirty="0"/>
              <a:t> </a:t>
            </a:r>
            <a:r>
              <a:rPr lang="sk-SK" dirty="0" err="1"/>
              <a:t>Concorde</a:t>
            </a:r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1039039" y="2492896"/>
            <a:ext cx="1386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Montmartre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1005411" y="2915652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Musée</a:t>
            </a:r>
            <a:r>
              <a:rPr lang="sk-SK" dirty="0"/>
              <a:t> d</a:t>
            </a:r>
            <a:r>
              <a:rPr lang="en-US" dirty="0"/>
              <a:t>’</a:t>
            </a:r>
            <a:r>
              <a:rPr lang="en-US" dirty="0" err="1"/>
              <a:t>Orsay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1018915" y="341463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Les </a:t>
            </a:r>
            <a:r>
              <a:rPr lang="sk-SK" dirty="0" err="1"/>
              <a:t>Invalides</a:t>
            </a:r>
            <a:endParaRPr lang="sk-SK" dirty="0"/>
          </a:p>
        </p:txBody>
      </p:sp>
      <p:sp>
        <p:nvSpPr>
          <p:cNvPr id="17" name="Obdĺžnik 16"/>
          <p:cNvSpPr/>
          <p:nvPr/>
        </p:nvSpPr>
        <p:spPr>
          <a:xfrm>
            <a:off x="1005411" y="3927926"/>
            <a:ext cx="218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Palais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l</a:t>
            </a:r>
            <a:r>
              <a:rPr lang="en-US" dirty="0"/>
              <a:t>’</a:t>
            </a:r>
            <a:r>
              <a:rPr lang="sk-SK" dirty="0" err="1"/>
              <a:t>Élysées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1039039" y="4409132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Musée</a:t>
            </a:r>
            <a:r>
              <a:rPr lang="sk-SK" dirty="0"/>
              <a:t> </a:t>
            </a:r>
            <a:r>
              <a:rPr lang="sk-SK" dirty="0" err="1"/>
              <a:t>du</a:t>
            </a:r>
            <a:r>
              <a:rPr lang="sk-SK" dirty="0"/>
              <a:t> </a:t>
            </a:r>
            <a:r>
              <a:rPr lang="sk-SK" dirty="0" err="1"/>
              <a:t>Louvre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1005411" y="4905672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La </a:t>
            </a:r>
            <a:r>
              <a:rPr lang="sk-SK" dirty="0" err="1"/>
              <a:t>Défense</a:t>
            </a:r>
            <a:endParaRPr lang="sk-SK" dirty="0"/>
          </a:p>
        </p:txBody>
      </p:sp>
      <p:sp>
        <p:nvSpPr>
          <p:cNvPr id="23" name="Obdĺžnik 22"/>
          <p:cNvSpPr/>
          <p:nvPr/>
        </p:nvSpPr>
        <p:spPr>
          <a:xfrm>
            <a:off x="1033519" y="5315272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Quartier</a:t>
            </a:r>
            <a:r>
              <a:rPr lang="sk-SK" dirty="0"/>
              <a:t> </a:t>
            </a:r>
            <a:r>
              <a:rPr lang="sk-SK" dirty="0" err="1"/>
              <a:t>Latin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1039039" y="5802550"/>
            <a:ext cx="2693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La </a:t>
            </a:r>
            <a:r>
              <a:rPr lang="sk-SK" dirty="0" err="1"/>
              <a:t>Place</a:t>
            </a:r>
            <a:r>
              <a:rPr lang="sk-SK" dirty="0"/>
              <a:t> </a:t>
            </a:r>
            <a:r>
              <a:rPr lang="sk-SK" dirty="0" err="1"/>
              <a:t>Charles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Gaulle</a:t>
            </a:r>
            <a:endParaRPr lang="sk-SK" dirty="0"/>
          </a:p>
        </p:txBody>
      </p:sp>
      <p:sp>
        <p:nvSpPr>
          <p:cNvPr id="26" name="BlokTextu 25"/>
          <p:cNvSpPr txBox="1"/>
          <p:nvPr/>
        </p:nvSpPr>
        <p:spPr>
          <a:xfrm>
            <a:off x="6084168" y="1389409"/>
            <a:ext cx="1656184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la </a:t>
            </a:r>
            <a:r>
              <a:rPr lang="sk-SK" dirty="0" err="1"/>
              <a:t>Sorbonne</a:t>
            </a:r>
            <a:endParaRPr lang="sk-SK" dirty="0"/>
          </a:p>
          <a:p>
            <a:endParaRPr lang="sk-SK" dirty="0"/>
          </a:p>
        </p:txBody>
      </p:sp>
      <p:sp>
        <p:nvSpPr>
          <p:cNvPr id="28" name="BlokTextu 27"/>
          <p:cNvSpPr txBox="1"/>
          <p:nvPr/>
        </p:nvSpPr>
        <p:spPr>
          <a:xfrm>
            <a:off x="6084168" y="1884864"/>
            <a:ext cx="2585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tombeau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Napoléon</a:t>
            </a:r>
            <a:endParaRPr lang="sk-SK" dirty="0"/>
          </a:p>
        </p:txBody>
      </p:sp>
      <p:sp>
        <p:nvSpPr>
          <p:cNvPr id="30" name="BlokTextu 29"/>
          <p:cNvSpPr txBox="1"/>
          <p:nvPr/>
        </p:nvSpPr>
        <p:spPr>
          <a:xfrm>
            <a:off x="6122621" y="2383016"/>
            <a:ext cx="144016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la </a:t>
            </a:r>
            <a:r>
              <a:rPr lang="sk-SK" dirty="0" err="1"/>
              <a:t>Joconde</a:t>
            </a:r>
            <a:endParaRPr lang="sk-SK" dirty="0"/>
          </a:p>
          <a:p>
            <a:endParaRPr lang="sk-SK" dirty="0"/>
          </a:p>
        </p:txBody>
      </p:sp>
      <p:sp>
        <p:nvSpPr>
          <p:cNvPr id="31" name="BlokTextu 30"/>
          <p:cNvSpPr txBox="1"/>
          <p:nvPr/>
        </p:nvSpPr>
        <p:spPr>
          <a:xfrm>
            <a:off x="6122621" y="2862228"/>
            <a:ext cx="1895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l’</a:t>
            </a:r>
            <a:r>
              <a:rPr lang="sk-SK" dirty="0" err="1"/>
              <a:t>Arc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Triomphe</a:t>
            </a:r>
            <a:endParaRPr lang="sk-SK" dirty="0"/>
          </a:p>
        </p:txBody>
      </p:sp>
      <p:sp>
        <p:nvSpPr>
          <p:cNvPr id="32" name="BlokTextu 31"/>
          <p:cNvSpPr txBox="1"/>
          <p:nvPr/>
        </p:nvSpPr>
        <p:spPr>
          <a:xfrm>
            <a:off x="6122621" y="341463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Sacré-Coeur</a:t>
            </a:r>
            <a:endParaRPr lang="sk-SK" dirty="0"/>
          </a:p>
        </p:txBody>
      </p:sp>
      <p:sp>
        <p:nvSpPr>
          <p:cNvPr id="33" name="BlokTextu 32"/>
          <p:cNvSpPr txBox="1"/>
          <p:nvPr/>
        </p:nvSpPr>
        <p:spPr>
          <a:xfrm>
            <a:off x="6167575" y="3937664"/>
            <a:ext cx="1728192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la </a:t>
            </a:r>
            <a:r>
              <a:rPr lang="sk-SK" dirty="0" err="1"/>
              <a:t>Géode</a:t>
            </a:r>
            <a:endParaRPr lang="sk-SK" dirty="0"/>
          </a:p>
          <a:p>
            <a:endParaRPr lang="sk-SK" dirty="0"/>
          </a:p>
        </p:txBody>
      </p:sp>
      <p:sp>
        <p:nvSpPr>
          <p:cNvPr id="34" name="BlokTextu 33"/>
          <p:cNvSpPr txBox="1"/>
          <p:nvPr/>
        </p:nvSpPr>
        <p:spPr>
          <a:xfrm>
            <a:off x="6084168" y="4409132"/>
            <a:ext cx="227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l</a:t>
            </a:r>
            <a:r>
              <a:rPr lang="en-US" dirty="0"/>
              <a:t>’</a:t>
            </a:r>
            <a:r>
              <a:rPr lang="sk-SK" dirty="0" err="1"/>
              <a:t>obélisque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Louxor</a:t>
            </a:r>
            <a:endParaRPr lang="sk-SK" dirty="0"/>
          </a:p>
        </p:txBody>
      </p:sp>
      <p:sp>
        <p:nvSpPr>
          <p:cNvPr id="35" name="BlokTextu 34"/>
          <p:cNvSpPr txBox="1"/>
          <p:nvPr/>
        </p:nvSpPr>
        <p:spPr>
          <a:xfrm>
            <a:off x="6084168" y="495806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/>
              <a:t>le</a:t>
            </a:r>
            <a:r>
              <a:rPr lang="sk-SK" dirty="0"/>
              <a:t> </a:t>
            </a:r>
            <a:r>
              <a:rPr lang="sk-SK" dirty="0" err="1"/>
              <a:t>Président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la </a:t>
            </a:r>
            <a:r>
              <a:rPr lang="sk-SK" dirty="0" err="1"/>
              <a:t>République</a:t>
            </a:r>
            <a:endParaRPr lang="sk-SK" dirty="0"/>
          </a:p>
        </p:txBody>
      </p:sp>
      <p:sp>
        <p:nvSpPr>
          <p:cNvPr id="36" name="BlokTextu 35"/>
          <p:cNvSpPr txBox="1"/>
          <p:nvPr/>
        </p:nvSpPr>
        <p:spPr>
          <a:xfrm>
            <a:off x="6084168" y="5418062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l</a:t>
            </a:r>
            <a:r>
              <a:rPr lang="en-US" dirty="0"/>
              <a:t>’</a:t>
            </a:r>
            <a:r>
              <a:rPr lang="sk-SK" dirty="0" err="1"/>
              <a:t>art</a:t>
            </a:r>
            <a:r>
              <a:rPr lang="sk-SK" dirty="0"/>
              <a:t> </a:t>
            </a:r>
            <a:r>
              <a:rPr lang="sk-SK" dirty="0" err="1"/>
              <a:t>du</a:t>
            </a:r>
            <a:r>
              <a:rPr lang="sk-SK" dirty="0"/>
              <a:t> 19e </a:t>
            </a:r>
            <a:r>
              <a:rPr lang="sk-SK" dirty="0" err="1"/>
              <a:t>siècle</a:t>
            </a:r>
            <a:endParaRPr lang="sk-SK" dirty="0"/>
          </a:p>
        </p:txBody>
      </p:sp>
      <p:sp>
        <p:nvSpPr>
          <p:cNvPr id="37" name="BlokTextu 36"/>
          <p:cNvSpPr txBox="1"/>
          <p:nvPr/>
        </p:nvSpPr>
        <p:spPr>
          <a:xfrm>
            <a:off x="6122621" y="5883800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l</a:t>
            </a:r>
            <a:r>
              <a:rPr lang="en-US" dirty="0"/>
              <a:t>’</a:t>
            </a:r>
            <a:r>
              <a:rPr lang="sk-SK" dirty="0" err="1"/>
              <a:t>architecture</a:t>
            </a:r>
            <a:r>
              <a:rPr lang="sk-SK" dirty="0"/>
              <a:t> </a:t>
            </a:r>
            <a:r>
              <a:rPr lang="sk-SK" dirty="0" err="1"/>
              <a:t>du</a:t>
            </a:r>
            <a:r>
              <a:rPr lang="sk-SK" dirty="0"/>
              <a:t> 21e </a:t>
            </a:r>
            <a:r>
              <a:rPr lang="sk-SK" dirty="0" err="1"/>
              <a:t>siècle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227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7B3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AA7B3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A14B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FA14B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err="1" smtClean="0">
                <a:solidFill>
                  <a:srgbClr val="C00000"/>
                </a:solidFill>
              </a:rPr>
              <a:t>Regardez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le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vidéo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et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dites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quels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monuments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parisiens</a:t>
            </a:r>
            <a:r>
              <a:rPr lang="sk-SK" sz="3200" b="1" dirty="0" smtClean="0">
                <a:solidFill>
                  <a:srgbClr val="C00000"/>
                </a:solidFill>
              </a:rPr>
              <a:t> </a:t>
            </a:r>
            <a:r>
              <a:rPr lang="sk-SK" sz="3200" b="1" dirty="0" err="1" smtClean="0">
                <a:solidFill>
                  <a:srgbClr val="C00000"/>
                </a:solidFill>
              </a:rPr>
              <a:t>vous</a:t>
            </a:r>
            <a:r>
              <a:rPr lang="sk-SK" sz="3200" b="1" dirty="0" smtClean="0">
                <a:solidFill>
                  <a:srgbClr val="C00000"/>
                </a:solidFill>
              </a:rPr>
              <a:t> y </a:t>
            </a:r>
            <a:r>
              <a:rPr lang="sk-SK" sz="3200" b="1" dirty="0" err="1" smtClean="0">
                <a:solidFill>
                  <a:srgbClr val="C00000"/>
                </a:solidFill>
              </a:rPr>
              <a:t>reconnaissez</a:t>
            </a:r>
            <a:r>
              <a:rPr lang="sk-SK" sz="3200" b="1" dirty="0" smtClean="0">
                <a:solidFill>
                  <a:srgbClr val="C00000"/>
                </a:solidFill>
              </a:rPr>
              <a:t>.</a:t>
            </a:r>
            <a:endParaRPr lang="sk-SK" sz="3200" b="1" dirty="0">
              <a:solidFill>
                <a:srgbClr val="C000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3" name="ShockwaveFlash1" r:id="rId2" imgW="6984648" imgH="4608305"/>
        </mc:Choice>
        <mc:Fallback>
          <p:control name="ShockwaveFlash1" r:id="rId2" imgW="6984648" imgH="460830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713" y="1484313"/>
                  <a:ext cx="6985000" cy="46085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2329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739896" y="2492896"/>
            <a:ext cx="5120640" cy="1228712"/>
          </a:xfrm>
        </p:spPr>
        <p:txBody>
          <a:bodyPr>
            <a:normAutofit/>
          </a:bodyPr>
          <a:lstStyle/>
          <a:p>
            <a:r>
              <a:rPr lang="sk-SK" sz="5400" b="1" dirty="0" err="1" smtClean="0"/>
              <a:t>Merci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306951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i="1" dirty="0" err="1" smtClean="0"/>
              <a:t>Paris</a:t>
            </a:r>
            <a:r>
              <a:rPr lang="sk-SK" sz="6000" b="1" i="1" dirty="0" smtClean="0"/>
              <a:t> </a:t>
            </a:r>
            <a:r>
              <a:rPr lang="sk-SK" sz="6000" b="1" i="1" dirty="0" err="1" smtClean="0"/>
              <a:t>et</a:t>
            </a:r>
            <a:r>
              <a:rPr lang="sk-SK" sz="6000" b="1" i="1" dirty="0" smtClean="0"/>
              <a:t> </a:t>
            </a:r>
            <a:r>
              <a:rPr lang="sk-SK" sz="6000" b="1" i="1" dirty="0" err="1" smtClean="0"/>
              <a:t>ses</a:t>
            </a:r>
            <a:r>
              <a:rPr lang="sk-SK" sz="6000" b="1" i="1" dirty="0" smtClean="0"/>
              <a:t> </a:t>
            </a:r>
            <a:r>
              <a:rPr lang="sk-SK" sz="6000" b="1" i="1" dirty="0" err="1" smtClean="0"/>
              <a:t>monuments</a:t>
            </a:r>
            <a:endParaRPr lang="sk-SK" sz="6000" b="1" i="1" dirty="0"/>
          </a:p>
        </p:txBody>
      </p:sp>
      <p:pic>
        <p:nvPicPr>
          <p:cNvPr id="7" name="Zástupný symbol obsahu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92485"/>
            <a:ext cx="6678236" cy="4937125"/>
          </a:xfrm>
        </p:spPr>
      </p:pic>
      <p:sp>
        <p:nvSpPr>
          <p:cNvPr id="4" name="Obdĺžnik 3"/>
          <p:cNvSpPr/>
          <p:nvPr/>
        </p:nvSpPr>
        <p:spPr>
          <a:xfrm>
            <a:off x="235477" y="1402903"/>
            <a:ext cx="3950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La </a:t>
            </a:r>
            <a:r>
              <a:rPr lang="sk-SK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rive</a:t>
            </a:r>
            <a:r>
              <a:rPr lang="sk-S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 </a:t>
            </a:r>
            <a:r>
              <a:rPr lang="sk-SK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droite</a:t>
            </a:r>
            <a:endParaRPr lang="sk-SK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Obdĺžnik 4">
            <a:hlinkClick r:id="rId4" action="ppaction://hlinksldjump"/>
          </p:cNvPr>
          <p:cNvSpPr/>
          <p:nvPr/>
        </p:nvSpPr>
        <p:spPr>
          <a:xfrm>
            <a:off x="2988500" y="5805264"/>
            <a:ext cx="4258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 </a:t>
            </a:r>
            <a:r>
              <a:rPr lang="sk-SK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rive</a:t>
            </a:r>
            <a:r>
              <a:rPr lang="sk-S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gauche</a:t>
            </a:r>
            <a:endParaRPr lang="sk-SK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bdĺžnik 5">
            <a:hlinkClick r:id="rId5" action="ppaction://hlinksldjump"/>
          </p:cNvPr>
          <p:cNvSpPr/>
          <p:nvPr/>
        </p:nvSpPr>
        <p:spPr>
          <a:xfrm>
            <a:off x="5350717" y="2947202"/>
            <a:ext cx="3793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sk-S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</a:t>
            </a:r>
            <a:r>
              <a:rPr lang="sk-SK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deux</a:t>
            </a:r>
            <a:r>
              <a:rPr lang="sk-SK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sk-SK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îles</a:t>
            </a:r>
            <a:endParaRPr lang="sk-SK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9" name="Rovná spojovacia šípka 8"/>
          <p:cNvCxnSpPr/>
          <p:nvPr/>
        </p:nvCxnSpPr>
        <p:spPr>
          <a:xfrm flipH="1">
            <a:off x="5868144" y="3645024"/>
            <a:ext cx="1224136" cy="504056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ĺžnik 9"/>
          <p:cNvSpPr/>
          <p:nvPr/>
        </p:nvSpPr>
        <p:spPr>
          <a:xfrm>
            <a:off x="2935921" y="3101091"/>
            <a:ext cx="21820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sk-SK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Seine</a:t>
            </a:r>
            <a:endParaRPr lang="sk-SK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30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7434"/>
            <a:ext cx="8229600" cy="1143000"/>
          </a:xfrm>
        </p:spPr>
        <p:txBody>
          <a:bodyPr>
            <a:normAutofit/>
          </a:bodyPr>
          <a:lstStyle/>
          <a:p>
            <a:r>
              <a:rPr lang="sk-SK" sz="6000" b="1" i="1" dirty="0" smtClean="0"/>
              <a:t>La </a:t>
            </a:r>
            <a:r>
              <a:rPr lang="sk-SK" sz="6000" b="1" i="1" dirty="0" err="1" smtClean="0"/>
              <a:t>rive</a:t>
            </a:r>
            <a:r>
              <a:rPr lang="sk-SK" sz="6000" b="1" i="1" dirty="0" smtClean="0"/>
              <a:t> </a:t>
            </a:r>
            <a:r>
              <a:rPr lang="sk-SK" sz="6000" b="1" i="1" dirty="0" err="1" smtClean="0"/>
              <a:t>droite</a:t>
            </a:r>
            <a:endParaRPr lang="sk-SK" sz="60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547664" y="1591429"/>
            <a:ext cx="7067128" cy="46458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 smtClean="0"/>
          </a:p>
          <a:p>
            <a:r>
              <a:rPr lang="sk-SK" dirty="0" err="1" smtClean="0"/>
              <a:t>Quartier</a:t>
            </a:r>
            <a:r>
              <a:rPr lang="sk-SK" dirty="0" smtClean="0"/>
              <a:t> </a:t>
            </a:r>
            <a:r>
              <a:rPr lang="sk-SK" dirty="0" err="1" smtClean="0"/>
              <a:t>très</a:t>
            </a:r>
            <a:r>
              <a:rPr lang="sk-SK" dirty="0" smtClean="0"/>
              <a:t> moderne, „</a:t>
            </a:r>
            <a:r>
              <a:rPr lang="sk-SK" dirty="0" err="1" smtClean="0"/>
              <a:t>américaine</a:t>
            </a:r>
            <a:r>
              <a:rPr lang="sk-SK" dirty="0" smtClean="0"/>
              <a:t>“</a:t>
            </a:r>
          </a:p>
          <a:p>
            <a:r>
              <a:rPr lang="sk-SK" dirty="0" err="1" smtClean="0"/>
              <a:t>Chef</a:t>
            </a:r>
            <a:r>
              <a:rPr lang="sk-SK" dirty="0" smtClean="0"/>
              <a:t> d</a:t>
            </a:r>
            <a:r>
              <a:rPr lang="en-US" dirty="0" smtClean="0"/>
              <a:t>’</a:t>
            </a:r>
            <a:r>
              <a:rPr lang="sk-SK" dirty="0" err="1" smtClean="0"/>
              <a:t>oeuvre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cette</a:t>
            </a:r>
            <a:r>
              <a:rPr lang="sk-SK" dirty="0" smtClean="0"/>
              <a:t> </a:t>
            </a:r>
            <a:r>
              <a:rPr lang="sk-SK" dirty="0" err="1" smtClean="0"/>
              <a:t>architecture</a:t>
            </a:r>
            <a:r>
              <a:rPr lang="sk-SK" dirty="0" smtClean="0"/>
              <a:t> – </a:t>
            </a:r>
          </a:p>
          <a:p>
            <a:pPr marL="0" indent="0">
              <a:buNone/>
            </a:pPr>
            <a:r>
              <a:rPr lang="sk-SK" dirty="0" smtClean="0"/>
              <a:t>    </a:t>
            </a:r>
            <a:r>
              <a:rPr lang="sk-SK" b="1" dirty="0" smtClean="0"/>
              <a:t>L</a:t>
            </a:r>
            <a:r>
              <a:rPr lang="en-US" b="1" dirty="0" smtClean="0"/>
              <a:t>’</a:t>
            </a:r>
            <a:r>
              <a:rPr lang="sk-SK" b="1" dirty="0" smtClean="0"/>
              <a:t>Arche </a:t>
            </a:r>
            <a:r>
              <a:rPr lang="sk-SK" b="1" dirty="0" err="1" smtClean="0"/>
              <a:t>de</a:t>
            </a:r>
            <a:r>
              <a:rPr lang="sk-SK" b="1" dirty="0" smtClean="0"/>
              <a:t> la </a:t>
            </a:r>
            <a:r>
              <a:rPr lang="sk-SK" b="1" dirty="0" err="1" smtClean="0"/>
              <a:t>Défense</a:t>
            </a:r>
            <a:endParaRPr lang="sk-SK" b="1" dirty="0" smtClean="0"/>
          </a:p>
          <a:p>
            <a:pPr marL="0" indent="0">
              <a:buNone/>
            </a:pPr>
            <a:endParaRPr lang="sk-SK" b="1" dirty="0"/>
          </a:p>
          <a:p>
            <a:r>
              <a:rPr lang="sk-SK" dirty="0" err="1" smtClean="0"/>
              <a:t>Construit</a:t>
            </a:r>
            <a:r>
              <a:rPr lang="sk-SK" dirty="0" smtClean="0"/>
              <a:t> par </a:t>
            </a:r>
            <a:r>
              <a:rPr lang="sk-SK" dirty="0" err="1" smtClean="0"/>
              <a:t>Napoléon</a:t>
            </a:r>
            <a:r>
              <a:rPr lang="sk-SK" dirty="0" smtClean="0"/>
              <a:t> à la </a:t>
            </a:r>
            <a:r>
              <a:rPr lang="sk-SK" dirty="0" err="1" smtClean="0"/>
              <a:t>gloire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son</a:t>
            </a:r>
            <a:r>
              <a:rPr lang="sk-SK" dirty="0" smtClean="0"/>
              <a:t> </a:t>
            </a:r>
            <a:r>
              <a:rPr lang="sk-SK" dirty="0" err="1" smtClean="0"/>
              <a:t>armée</a:t>
            </a:r>
            <a:endParaRPr lang="sk-SK" dirty="0"/>
          </a:p>
          <a:p>
            <a:r>
              <a:rPr lang="sk-SK" dirty="0" err="1" smtClean="0"/>
              <a:t>Se</a:t>
            </a:r>
            <a:r>
              <a:rPr lang="sk-SK" dirty="0" smtClean="0"/>
              <a:t> </a:t>
            </a:r>
            <a:r>
              <a:rPr lang="sk-SK" dirty="0" err="1" smtClean="0"/>
              <a:t>trouve</a:t>
            </a:r>
            <a:r>
              <a:rPr lang="sk-SK" dirty="0" smtClean="0"/>
              <a:t> au milieu </a:t>
            </a:r>
            <a:r>
              <a:rPr lang="sk-SK" dirty="0" err="1" smtClean="0"/>
              <a:t>de</a:t>
            </a:r>
            <a:r>
              <a:rPr lang="sk-SK" dirty="0" smtClean="0"/>
              <a:t> la </a:t>
            </a:r>
            <a:r>
              <a:rPr lang="sk-SK" dirty="0" err="1" smtClean="0"/>
              <a:t>Place</a:t>
            </a:r>
            <a:r>
              <a:rPr lang="sk-SK" dirty="0" smtClean="0"/>
              <a:t> </a:t>
            </a:r>
            <a:r>
              <a:rPr lang="sk-SK" dirty="0" err="1" smtClean="0"/>
              <a:t>Charles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Gaulle</a:t>
            </a:r>
            <a:r>
              <a:rPr lang="sk-SK" dirty="0" smtClean="0"/>
              <a:t> (</a:t>
            </a:r>
            <a:r>
              <a:rPr lang="sk-SK" dirty="0" err="1" smtClean="0"/>
              <a:t>de</a:t>
            </a:r>
            <a:r>
              <a:rPr lang="sk-SK" dirty="0" smtClean="0"/>
              <a:t> l</a:t>
            </a:r>
            <a:r>
              <a:rPr lang="en-US" dirty="0" smtClean="0"/>
              <a:t>’</a:t>
            </a:r>
            <a:r>
              <a:rPr lang="sk-SK" dirty="0" err="1" smtClean="0"/>
              <a:t>Etoile</a:t>
            </a:r>
            <a:r>
              <a:rPr lang="sk-SK" dirty="0" smtClean="0"/>
              <a:t>) – c</a:t>
            </a:r>
            <a:r>
              <a:rPr lang="en-US" dirty="0" smtClean="0"/>
              <a:t>’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place </a:t>
            </a:r>
            <a:r>
              <a:rPr lang="en-US" dirty="0" err="1" smtClean="0"/>
              <a:t>ronde</a:t>
            </a:r>
            <a:r>
              <a:rPr lang="en-US" dirty="0" smtClean="0"/>
              <a:t> d’</a:t>
            </a:r>
            <a:r>
              <a:rPr lang="sk-SK" dirty="0" err="1" smtClean="0"/>
              <a:t>où</a:t>
            </a:r>
            <a:r>
              <a:rPr lang="sk-SK" dirty="0" smtClean="0"/>
              <a:t> </a:t>
            </a:r>
            <a:r>
              <a:rPr lang="sk-SK" dirty="0" err="1" smtClean="0"/>
              <a:t>rayonne</a:t>
            </a:r>
            <a:r>
              <a:rPr lang="sk-SK" dirty="0" smtClean="0"/>
              <a:t> </a:t>
            </a:r>
            <a:r>
              <a:rPr lang="sk-SK" dirty="0" err="1" smtClean="0"/>
              <a:t>douze</a:t>
            </a:r>
            <a:r>
              <a:rPr lang="sk-SK" dirty="0" smtClean="0"/>
              <a:t> </a:t>
            </a:r>
            <a:r>
              <a:rPr lang="sk-SK" dirty="0" err="1" smtClean="0"/>
              <a:t>avenues</a:t>
            </a:r>
            <a:r>
              <a:rPr lang="sk-SK" dirty="0" smtClean="0"/>
              <a:t>. L</a:t>
            </a:r>
            <a:r>
              <a:rPr lang="en-US" dirty="0" smtClean="0"/>
              <a:t>’</a:t>
            </a:r>
            <a:r>
              <a:rPr lang="sk-SK" dirty="0" err="1" smtClean="0"/>
              <a:t>une</a:t>
            </a:r>
            <a:r>
              <a:rPr lang="sk-SK" dirty="0" smtClean="0"/>
              <a:t> d</a:t>
            </a:r>
            <a:r>
              <a:rPr lang="en-US" dirty="0" smtClean="0"/>
              <a:t>’</a:t>
            </a:r>
            <a:r>
              <a:rPr lang="sk-SK" dirty="0" err="1" smtClean="0"/>
              <a:t>elles</a:t>
            </a:r>
            <a:r>
              <a:rPr lang="sk-SK" dirty="0" smtClean="0"/>
              <a:t> </a:t>
            </a:r>
            <a:r>
              <a:rPr lang="sk-SK" dirty="0" err="1" smtClean="0"/>
              <a:t>est</a:t>
            </a:r>
            <a:r>
              <a:rPr lang="sk-SK" dirty="0" smtClean="0"/>
              <a:t> </a:t>
            </a:r>
            <a:r>
              <a:rPr lang="sk-SK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Ĺ</a:t>
            </a:r>
            <a:r>
              <a:rPr lang="en-US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sk-SK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Avenue  des </a:t>
            </a:r>
            <a:r>
              <a:rPr lang="sk-SK" sz="2400" b="1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Champs-Élysées</a:t>
            </a:r>
            <a:r>
              <a:rPr lang="sk-SK" sz="2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sk-SK" sz="2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Obdĺžnik 4">
            <a:hlinkClick r:id="rId2" action="ppaction://hlinksldjump"/>
          </p:cNvPr>
          <p:cNvSpPr/>
          <p:nvPr/>
        </p:nvSpPr>
        <p:spPr>
          <a:xfrm>
            <a:off x="938132" y="3174398"/>
            <a:ext cx="548559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</a:t>
            </a:r>
            <a:r>
              <a:rPr lang="en-US" sz="3600" b="1" cap="none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’</a:t>
            </a:r>
            <a:r>
              <a:rPr lang="sk-SK" sz="3600" b="1" cap="none" spc="300" dirty="0" err="1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Arc</a:t>
            </a:r>
            <a:r>
              <a:rPr lang="sk-SK" sz="3600" b="1" cap="none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k-SK" sz="3600" b="1" cap="none" spc="300" dirty="0" err="1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</a:t>
            </a:r>
            <a:r>
              <a:rPr lang="sk-SK" sz="3600" b="1" cap="none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k-SK" sz="3600" b="1" cap="none" spc="300" dirty="0" err="1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Triomphe</a:t>
            </a:r>
            <a:endParaRPr lang="sk-SK" sz="3600" b="1" cap="none" spc="300" dirty="0">
              <a:ln w="1143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Obdĺžnik 5">
            <a:hlinkClick r:id="rId3" action="ppaction://hlinksldjump"/>
          </p:cNvPr>
          <p:cNvSpPr/>
          <p:nvPr/>
        </p:nvSpPr>
        <p:spPr>
          <a:xfrm>
            <a:off x="1301374" y="1422978"/>
            <a:ext cx="30243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3600" b="1" cap="none" spc="300" dirty="0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</a:t>
            </a:r>
            <a:r>
              <a:rPr lang="sk-SK" sz="3600" b="1" cap="none" spc="300" dirty="0" err="1" smtClean="0">
                <a:ln w="11430" cmpd="sng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Défense</a:t>
            </a:r>
            <a:endParaRPr lang="sk-SK" sz="3600" b="1" cap="none" spc="300" dirty="0">
              <a:ln w="11430" cmpd="sng">
                <a:solidFill>
                  <a:schemeClr val="bg2">
                    <a:lumMod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59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874642" cy="3249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664296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Défense</a:t>
            </a:r>
            <a:endParaRPr lang="sk-SK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661429598"/>
              </p:ext>
            </p:extLst>
          </p:nvPr>
        </p:nvGraphicFramePr>
        <p:xfrm>
          <a:off x="4644008" y="3356992"/>
          <a:ext cx="4499992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bdĺžnik 5"/>
          <p:cNvSpPr/>
          <p:nvPr/>
        </p:nvSpPr>
        <p:spPr>
          <a:xfrm>
            <a:off x="2037589" y="3933056"/>
            <a:ext cx="2840907" cy="1966014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Obdĺžnik 6">
            <a:hlinkClick r:id="rId9" action="ppaction://hlinksldjump"/>
          </p:cNvPr>
          <p:cNvSpPr/>
          <p:nvPr/>
        </p:nvSpPr>
        <p:spPr>
          <a:xfrm>
            <a:off x="7020272" y="476672"/>
            <a:ext cx="1656184" cy="68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RETOUR</a:t>
            </a:r>
            <a:endParaRPr lang="sk-SK" sz="3200" b="1" dirty="0"/>
          </a:p>
        </p:txBody>
      </p:sp>
    </p:spTree>
    <p:extLst>
      <p:ext uri="{BB962C8B-B14F-4D97-AF65-F5344CB8AC3E}">
        <p14:creationId xmlns:p14="http://schemas.microsoft.com/office/powerpoint/2010/main" val="109139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5112568" cy="384522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4007743" cy="1066801"/>
          </a:xfrm>
        </p:spPr>
        <p:txBody>
          <a:bodyPr/>
          <a:lstStyle/>
          <a:p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’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Arc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Triomphe</a:t>
            </a:r>
            <a:endParaRPr lang="sk-SK" dirty="0"/>
          </a:p>
        </p:txBody>
      </p:sp>
      <p:sp>
        <p:nvSpPr>
          <p:cNvPr id="5" name="Obdĺžnik 4">
            <a:hlinkClick r:id="rId3" action="ppaction://hlinksldjump"/>
          </p:cNvPr>
          <p:cNvSpPr/>
          <p:nvPr/>
        </p:nvSpPr>
        <p:spPr>
          <a:xfrm>
            <a:off x="7308304" y="5877272"/>
            <a:ext cx="1656184" cy="680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dirty="0" smtClean="0"/>
              <a:t>RETOUR</a:t>
            </a:r>
            <a:endParaRPr lang="sk-SK" sz="3200" b="1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140968"/>
            <a:ext cx="5832648" cy="36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 smtClean="0"/>
              <a:t>La </a:t>
            </a:r>
            <a:r>
              <a:rPr lang="sk-SK" sz="6000" b="1" i="1" dirty="0" err="1" smtClean="0"/>
              <a:t>rive</a:t>
            </a:r>
            <a:r>
              <a:rPr lang="sk-SK" sz="6000" b="1" i="1" dirty="0" smtClean="0"/>
              <a:t> </a:t>
            </a:r>
            <a:r>
              <a:rPr lang="sk-SK" sz="6000" b="1" i="1" dirty="0" err="1" smtClean="0"/>
              <a:t>droite</a:t>
            </a:r>
            <a:endParaRPr lang="sk-SK" sz="6000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1475656" y="1600200"/>
            <a:ext cx="7211144" cy="4637112"/>
          </a:xfrm>
        </p:spPr>
        <p:txBody>
          <a:bodyPr>
            <a:normAutofit/>
          </a:bodyPr>
          <a:lstStyle/>
          <a:p>
            <a:pPr marL="342900" indent="-342900"/>
            <a:endParaRPr lang="sk-SK" dirty="0" smtClean="0"/>
          </a:p>
          <a:p>
            <a:pPr marL="342900" indent="-342900"/>
            <a:r>
              <a:rPr lang="sk-SK" dirty="0" smtClean="0"/>
              <a:t>La plus </a:t>
            </a:r>
            <a:r>
              <a:rPr lang="sk-SK" dirty="0" err="1" smtClean="0"/>
              <a:t>grande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belle</a:t>
            </a:r>
            <a:r>
              <a:rPr lang="sk-SK" dirty="0" smtClean="0"/>
              <a:t> </a:t>
            </a:r>
            <a:r>
              <a:rPr lang="sk-SK" dirty="0" err="1" smtClean="0"/>
              <a:t>place</a:t>
            </a:r>
            <a:r>
              <a:rPr lang="sk-SK" dirty="0" smtClean="0"/>
              <a:t> </a:t>
            </a:r>
            <a:r>
              <a:rPr lang="sk-SK" dirty="0" err="1" smtClean="0"/>
              <a:t>de</a:t>
            </a:r>
            <a:r>
              <a:rPr lang="sk-SK" dirty="0" smtClean="0"/>
              <a:t> </a:t>
            </a:r>
            <a:r>
              <a:rPr lang="sk-SK" dirty="0" err="1" smtClean="0"/>
              <a:t>Paris</a:t>
            </a:r>
            <a:endParaRPr lang="sk-SK" dirty="0" smtClean="0"/>
          </a:p>
          <a:p>
            <a:pPr marL="342900" indent="-342900"/>
            <a:r>
              <a:rPr lang="sk-SK" dirty="0" smtClean="0"/>
              <a:t>Au milieu </a:t>
            </a:r>
            <a:r>
              <a:rPr lang="sk-SK" dirty="0" err="1" smtClean="0"/>
              <a:t>avec</a:t>
            </a:r>
            <a:r>
              <a:rPr lang="sk-SK" dirty="0" smtClean="0"/>
              <a:t> </a:t>
            </a:r>
            <a:r>
              <a:rPr lang="en-US" b="1" dirty="0" smtClean="0"/>
              <a:t>l’</a:t>
            </a:r>
            <a:r>
              <a:rPr lang="sk-SK" b="1" dirty="0" err="1" smtClean="0"/>
              <a:t>obélisque</a:t>
            </a:r>
            <a:r>
              <a:rPr lang="sk-SK" b="1" dirty="0" smtClean="0"/>
              <a:t> </a:t>
            </a:r>
            <a:r>
              <a:rPr lang="sk-SK" b="1" dirty="0" err="1" smtClean="0"/>
              <a:t>de</a:t>
            </a:r>
            <a:r>
              <a:rPr lang="sk-SK" b="1" dirty="0" smtClean="0"/>
              <a:t> </a:t>
            </a:r>
            <a:r>
              <a:rPr lang="sk-SK" b="1" dirty="0" err="1" smtClean="0"/>
              <a:t>Louxor</a:t>
            </a:r>
            <a:r>
              <a:rPr lang="sk-SK" dirty="0" smtClean="0"/>
              <a:t>.</a:t>
            </a:r>
          </a:p>
          <a:p>
            <a:pPr marL="342900" indent="-342900"/>
            <a:r>
              <a:rPr lang="sk-SK" dirty="0" smtClean="0"/>
              <a:t>Pendant la </a:t>
            </a:r>
            <a:r>
              <a:rPr lang="sk-SK" dirty="0" err="1" smtClean="0"/>
              <a:t>Révolution</a:t>
            </a:r>
            <a:r>
              <a:rPr lang="sk-SK" dirty="0" smtClean="0"/>
              <a:t> – </a:t>
            </a:r>
            <a:r>
              <a:rPr lang="sk-SK" i="1" dirty="0" err="1" smtClean="0"/>
              <a:t>Place</a:t>
            </a:r>
            <a:r>
              <a:rPr lang="sk-SK" i="1" dirty="0" smtClean="0"/>
              <a:t> </a:t>
            </a:r>
            <a:r>
              <a:rPr lang="sk-SK" i="1" dirty="0" err="1" smtClean="0"/>
              <a:t>de</a:t>
            </a:r>
            <a:r>
              <a:rPr lang="sk-SK" i="1" dirty="0" smtClean="0"/>
              <a:t> la </a:t>
            </a:r>
            <a:r>
              <a:rPr lang="sk-SK" i="1" dirty="0" err="1" smtClean="0"/>
              <a:t>Révolution</a:t>
            </a:r>
            <a:r>
              <a:rPr lang="sk-SK" i="1" dirty="0" smtClean="0"/>
              <a:t> – </a:t>
            </a:r>
            <a:r>
              <a:rPr lang="sk-SK" dirty="0" smtClean="0"/>
              <a:t>on y </a:t>
            </a:r>
            <a:r>
              <a:rPr lang="sk-SK" dirty="0" err="1" smtClean="0"/>
              <a:t>avait</a:t>
            </a:r>
            <a:r>
              <a:rPr lang="sk-SK" dirty="0" smtClean="0"/>
              <a:t> </a:t>
            </a:r>
            <a:r>
              <a:rPr lang="sk-SK" dirty="0" err="1" smtClean="0"/>
              <a:t>installé</a:t>
            </a:r>
            <a:r>
              <a:rPr lang="sk-SK" dirty="0" smtClean="0"/>
              <a:t> la </a:t>
            </a:r>
            <a:r>
              <a:rPr lang="sk-SK" dirty="0" err="1" smtClean="0"/>
              <a:t>guillotine</a:t>
            </a:r>
            <a:endParaRPr lang="sk-SK" dirty="0"/>
          </a:p>
          <a:p>
            <a:endParaRPr lang="sk-SK" dirty="0" smtClean="0"/>
          </a:p>
        </p:txBody>
      </p:sp>
      <p:sp>
        <p:nvSpPr>
          <p:cNvPr id="6" name="Obdĺžnik 5"/>
          <p:cNvSpPr/>
          <p:nvPr/>
        </p:nvSpPr>
        <p:spPr>
          <a:xfrm>
            <a:off x="287044" y="1361416"/>
            <a:ext cx="56941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</a:t>
            </a:r>
            <a:r>
              <a:rPr lang="sk-SK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Place</a:t>
            </a:r>
            <a:r>
              <a:rPr lang="sk-SK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k-SK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de</a:t>
            </a:r>
            <a:r>
              <a:rPr lang="sk-SK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k-SK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</a:t>
            </a:r>
            <a:r>
              <a:rPr lang="sk-SK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k-SK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Concorde</a:t>
            </a:r>
            <a:endParaRPr lang="sk-SK" sz="3600" b="1" cap="none" spc="300" dirty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598734"/>
            <a:ext cx="7452320" cy="3142634"/>
          </a:xfrm>
          <a:prstGeom prst="rect">
            <a:avLst/>
          </a:prstGeom>
        </p:spPr>
      </p:pic>
      <p:cxnSp>
        <p:nvCxnSpPr>
          <p:cNvPr id="7" name="Zalomená spojnica 6"/>
          <p:cNvCxnSpPr/>
          <p:nvPr/>
        </p:nvCxnSpPr>
        <p:spPr>
          <a:xfrm rot="5400000">
            <a:off x="4968044" y="2744924"/>
            <a:ext cx="1584176" cy="1368152"/>
          </a:xfrm>
          <a:prstGeom prst="bentConnector3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7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73" y="4597896"/>
            <a:ext cx="7200800" cy="223224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i="1" dirty="0"/>
              <a:t>La </a:t>
            </a:r>
            <a:r>
              <a:rPr lang="sk-SK" sz="6000" b="1" i="1" dirty="0" err="1"/>
              <a:t>rive</a:t>
            </a:r>
            <a:r>
              <a:rPr lang="sk-SK" sz="6000" b="1" i="1" dirty="0"/>
              <a:t> </a:t>
            </a:r>
            <a:r>
              <a:rPr lang="sk-SK" sz="6000" b="1" i="1" dirty="0" err="1"/>
              <a:t>droite</a:t>
            </a:r>
            <a:endParaRPr lang="sk-SK" sz="6000" dirty="0"/>
          </a:p>
        </p:txBody>
      </p:sp>
      <p:sp>
        <p:nvSpPr>
          <p:cNvPr id="4" name="Obdĺžnik 3"/>
          <p:cNvSpPr/>
          <p:nvPr/>
        </p:nvSpPr>
        <p:spPr>
          <a:xfrm>
            <a:off x="395536" y="1124744"/>
            <a:ext cx="24657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</a:t>
            </a:r>
            <a:r>
              <a:rPr lang="sk-SK" sz="3600" b="1" spc="300" dirty="0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sk-SK" sz="3600" b="1" spc="300" dirty="0" err="1" smtClean="0">
                <a:ln w="1143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Louvre</a:t>
            </a:r>
            <a:endParaRPr lang="sk-SK" sz="3600" b="1" cap="none" spc="300" dirty="0">
              <a:ln w="1143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251520" y="1268760"/>
            <a:ext cx="8595360" cy="4937760"/>
          </a:xfrm>
        </p:spPr>
        <p:txBody>
          <a:bodyPr/>
          <a:lstStyle/>
          <a:p>
            <a:pPr marL="0" indent="0">
              <a:buNone/>
            </a:pPr>
            <a:endParaRPr lang="sk-SK" b="1" dirty="0"/>
          </a:p>
          <a:p>
            <a:r>
              <a:rPr lang="sk-SK" dirty="0"/>
              <a:t>A l</a:t>
            </a:r>
            <a:r>
              <a:rPr lang="en-US" dirty="0"/>
              <a:t>’</a:t>
            </a:r>
            <a:r>
              <a:rPr lang="sk-SK" dirty="0" err="1"/>
              <a:t>origine</a:t>
            </a:r>
            <a:r>
              <a:rPr lang="sk-SK" dirty="0"/>
              <a:t> </a:t>
            </a:r>
            <a:r>
              <a:rPr lang="sk-SK" dirty="0" err="1"/>
              <a:t>palais</a:t>
            </a:r>
            <a:r>
              <a:rPr lang="sk-SK" dirty="0"/>
              <a:t> </a:t>
            </a:r>
            <a:r>
              <a:rPr lang="sk-SK" dirty="0" err="1"/>
              <a:t>royal</a:t>
            </a:r>
            <a:endParaRPr lang="sk-SK" dirty="0"/>
          </a:p>
          <a:p>
            <a:r>
              <a:rPr lang="sk-SK" dirty="0" err="1"/>
              <a:t>Il</a:t>
            </a:r>
            <a:r>
              <a:rPr lang="sk-SK" dirty="0"/>
              <a:t> </a:t>
            </a:r>
            <a:r>
              <a:rPr lang="sk-SK" dirty="0" err="1"/>
              <a:t>est</a:t>
            </a:r>
            <a:r>
              <a:rPr lang="sk-SK" dirty="0"/>
              <a:t> </a:t>
            </a:r>
            <a:r>
              <a:rPr lang="sk-SK" dirty="0" err="1"/>
              <a:t>devenu</a:t>
            </a:r>
            <a:r>
              <a:rPr lang="sk-SK" dirty="0"/>
              <a:t> </a:t>
            </a:r>
            <a:r>
              <a:rPr lang="sk-SK" dirty="0" err="1" smtClean="0"/>
              <a:t>musée</a:t>
            </a:r>
            <a:r>
              <a:rPr lang="sk-SK" dirty="0" smtClean="0"/>
              <a:t> </a:t>
            </a:r>
            <a:r>
              <a:rPr lang="sk-SK" dirty="0" err="1" smtClean="0"/>
              <a:t>célèbre</a:t>
            </a:r>
            <a:r>
              <a:rPr lang="sk-SK" dirty="0" smtClean="0"/>
              <a:t> </a:t>
            </a:r>
            <a:r>
              <a:rPr lang="sk-SK" dirty="0"/>
              <a:t>en </a:t>
            </a:r>
            <a:r>
              <a:rPr lang="sk-SK" dirty="0" smtClean="0"/>
              <a:t>1793</a:t>
            </a:r>
            <a:r>
              <a:rPr lang="sk-SK" dirty="0"/>
              <a:t> </a:t>
            </a:r>
            <a:r>
              <a:rPr lang="sk-SK" dirty="0" smtClean="0"/>
              <a:t>(</a:t>
            </a:r>
            <a:r>
              <a:rPr lang="sk-SK" dirty="0" err="1" smtClean="0"/>
              <a:t>après</a:t>
            </a:r>
            <a:r>
              <a:rPr lang="sk-SK" dirty="0" smtClean="0"/>
              <a:t> </a:t>
            </a:r>
            <a:r>
              <a:rPr lang="sk-SK" dirty="0"/>
              <a:t>la </a:t>
            </a:r>
            <a:r>
              <a:rPr lang="sk-SK" dirty="0" err="1" smtClean="0"/>
              <a:t>Révolution</a:t>
            </a:r>
            <a:r>
              <a:rPr lang="sk-SK" dirty="0" smtClean="0"/>
              <a:t>)</a:t>
            </a:r>
          </a:p>
          <a:p>
            <a:r>
              <a:rPr lang="sk-SK" dirty="0" err="1"/>
              <a:t>Il</a:t>
            </a:r>
            <a:r>
              <a:rPr lang="sk-SK" dirty="0"/>
              <a:t> y a </a:t>
            </a:r>
            <a:r>
              <a:rPr lang="sk-SK" dirty="0" err="1"/>
              <a:t>trois</a:t>
            </a:r>
            <a:r>
              <a:rPr lang="sk-SK" dirty="0"/>
              <a:t> </a:t>
            </a:r>
            <a:r>
              <a:rPr lang="sk-SK" dirty="0" err="1"/>
              <a:t>ouvrages</a:t>
            </a:r>
            <a:r>
              <a:rPr lang="sk-SK" dirty="0"/>
              <a:t> </a:t>
            </a:r>
            <a:r>
              <a:rPr lang="sk-SK" dirty="0" err="1"/>
              <a:t>mondialement</a:t>
            </a:r>
            <a:r>
              <a:rPr lang="sk-SK" dirty="0"/>
              <a:t> </a:t>
            </a:r>
            <a:r>
              <a:rPr lang="sk-SK" dirty="0" err="1"/>
              <a:t>connus</a:t>
            </a:r>
            <a:r>
              <a:rPr lang="sk-SK" dirty="0"/>
              <a:t>:</a:t>
            </a:r>
          </a:p>
          <a:p>
            <a:pPr marL="0" indent="0">
              <a:buNone/>
            </a:pPr>
            <a:r>
              <a:rPr lang="sk-SK" dirty="0" smtClean="0"/>
              <a:t>                  1. La </a:t>
            </a:r>
            <a:r>
              <a:rPr lang="sk-SK" dirty="0" err="1"/>
              <a:t>Vénus</a:t>
            </a:r>
            <a:r>
              <a:rPr lang="sk-SK" dirty="0"/>
              <a:t>  </a:t>
            </a:r>
            <a:r>
              <a:rPr lang="sk-SK" dirty="0" err="1"/>
              <a:t>de</a:t>
            </a:r>
            <a:r>
              <a:rPr lang="sk-SK" dirty="0"/>
              <a:t> Milo</a:t>
            </a:r>
          </a:p>
          <a:p>
            <a:pPr marL="0" indent="0">
              <a:buNone/>
            </a:pPr>
            <a:r>
              <a:rPr lang="sk-SK" dirty="0" smtClean="0"/>
              <a:t>                  2. La </a:t>
            </a:r>
            <a:r>
              <a:rPr lang="sk-SK" dirty="0" err="1"/>
              <a:t>Victoire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Samothrace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                 3. La </a:t>
            </a:r>
            <a:r>
              <a:rPr lang="sk-SK" dirty="0" err="1"/>
              <a:t>Joconde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/>
              <a:t>Léonard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 smtClean="0"/>
              <a:t>Vinci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                 On y </a:t>
            </a:r>
            <a:r>
              <a:rPr lang="sk-SK" dirty="0" err="1" smtClean="0"/>
              <a:t>entre</a:t>
            </a:r>
            <a:r>
              <a:rPr lang="sk-SK" dirty="0" smtClean="0"/>
              <a:t> par </a:t>
            </a:r>
            <a:r>
              <a:rPr lang="sk-SK" b="1" dirty="0" smtClean="0"/>
              <a:t>la </a:t>
            </a:r>
            <a:r>
              <a:rPr lang="sk-SK" b="1" dirty="0" err="1" smtClean="0"/>
              <a:t>Pyramide</a:t>
            </a:r>
            <a:r>
              <a:rPr lang="sk-SK" dirty="0" smtClean="0"/>
              <a:t> en </a:t>
            </a:r>
            <a:r>
              <a:rPr lang="sk-SK" dirty="0" err="1" smtClean="0"/>
              <a:t>verre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 </a:t>
            </a:r>
            <a:r>
              <a:rPr lang="sk-SK" dirty="0" err="1" smtClean="0"/>
              <a:t>en</a:t>
            </a:r>
            <a:r>
              <a:rPr lang="sk-SK" dirty="0" smtClean="0"/>
              <a:t> </a:t>
            </a:r>
            <a:r>
              <a:rPr lang="sk-SK" dirty="0" err="1" smtClean="0"/>
              <a:t>fer</a:t>
            </a:r>
            <a:r>
              <a:rPr lang="sk-SK" dirty="0" smtClean="0"/>
              <a:t>.</a:t>
            </a:r>
            <a:endParaRPr lang="sk-SK" dirty="0"/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  <a:p>
            <a:pPr marL="342900" indent="-342900"/>
            <a:endParaRPr lang="sk-SK" dirty="0"/>
          </a:p>
          <a:p>
            <a:endParaRPr lang="sk-SK" dirty="0"/>
          </a:p>
          <a:p>
            <a:pPr marL="342202" lvl="2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4084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C00000"/>
                </a:solidFill>
              </a:rPr>
              <a:t>Les </a:t>
            </a:r>
            <a:r>
              <a:rPr lang="sk-SK" b="1" dirty="0" err="1" smtClean="0">
                <a:solidFill>
                  <a:srgbClr val="C00000"/>
                </a:solidFill>
              </a:rPr>
              <a:t>photos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</a:rPr>
              <a:t>suivantes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</a:rPr>
              <a:t>présentent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</a:rPr>
              <a:t>quels</a:t>
            </a:r>
            <a:r>
              <a:rPr lang="sk-SK" b="1" dirty="0" smtClean="0">
                <a:solidFill>
                  <a:srgbClr val="C00000"/>
                </a:solidFill>
              </a:rPr>
              <a:t> </a:t>
            </a:r>
            <a:r>
              <a:rPr lang="sk-SK" b="1" dirty="0" err="1" smtClean="0">
                <a:solidFill>
                  <a:srgbClr val="C00000"/>
                </a:solidFill>
              </a:rPr>
              <a:t>ouvrages</a:t>
            </a:r>
            <a:r>
              <a:rPr lang="sk-SK" b="1" dirty="0" smtClean="0">
                <a:solidFill>
                  <a:srgbClr val="C00000"/>
                </a:solidFill>
              </a:rPr>
              <a:t>?</a:t>
            </a:r>
            <a:endParaRPr lang="sk-SK" b="1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/>
              <a:t>La </a:t>
            </a:r>
            <a:r>
              <a:rPr lang="sk-SK" dirty="0" err="1"/>
              <a:t>Vénus</a:t>
            </a:r>
            <a:r>
              <a:rPr lang="sk-SK" dirty="0"/>
              <a:t>  </a:t>
            </a:r>
            <a:r>
              <a:rPr lang="sk-SK" dirty="0" err="1"/>
              <a:t>de</a:t>
            </a:r>
            <a:r>
              <a:rPr lang="sk-SK" dirty="0"/>
              <a:t> Milo</a:t>
            </a:r>
          </a:p>
          <a:p>
            <a:r>
              <a:rPr lang="sk-SK" dirty="0"/>
              <a:t>La </a:t>
            </a:r>
            <a:r>
              <a:rPr lang="sk-SK" dirty="0" err="1"/>
              <a:t>Victoire</a:t>
            </a:r>
            <a:r>
              <a:rPr lang="sk-SK" dirty="0"/>
              <a:t> </a:t>
            </a:r>
            <a:r>
              <a:rPr lang="sk-SK" dirty="0" err="1"/>
              <a:t>de</a:t>
            </a:r>
            <a:r>
              <a:rPr lang="sk-SK" dirty="0"/>
              <a:t> </a:t>
            </a:r>
            <a:r>
              <a:rPr lang="sk-SK" dirty="0" err="1" smtClean="0"/>
              <a:t>Samothrace</a:t>
            </a:r>
            <a:endParaRPr lang="sk-SK" dirty="0" smtClean="0"/>
          </a:p>
          <a:p>
            <a:r>
              <a:rPr lang="sk-SK" dirty="0"/>
              <a:t>La </a:t>
            </a:r>
            <a:r>
              <a:rPr lang="sk-SK" dirty="0" err="1"/>
              <a:t>Joconde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92696"/>
            <a:ext cx="2833750" cy="439248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886953"/>
            <a:ext cx="2756658" cy="414908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957306"/>
            <a:ext cx="2633632" cy="3721397"/>
          </a:xfrm>
          <a:prstGeom prst="rect">
            <a:avLst/>
          </a:prstGeom>
        </p:spPr>
      </p:pic>
      <p:sp>
        <p:nvSpPr>
          <p:cNvPr id="7" name="Usmiata tvár 6"/>
          <p:cNvSpPr/>
          <p:nvPr/>
        </p:nvSpPr>
        <p:spPr>
          <a:xfrm>
            <a:off x="827584" y="6261400"/>
            <a:ext cx="504056" cy="417303"/>
          </a:xfrm>
          <a:prstGeom prst="smileyFac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7117640" y="4695558"/>
            <a:ext cx="1653017" cy="73866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La </a:t>
            </a:r>
            <a:r>
              <a:rPr lang="sk-SK" sz="2400" b="1" dirty="0" err="1">
                <a:solidFill>
                  <a:srgbClr val="FFFF00"/>
                </a:solidFill>
              </a:rPr>
              <a:t>Joconde</a:t>
            </a:r>
            <a:endParaRPr lang="sk-SK" sz="2400" b="1" dirty="0">
              <a:solidFill>
                <a:srgbClr val="FFFF00"/>
              </a:solidFill>
            </a:endParaRPr>
          </a:p>
          <a:p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4067943" y="5522736"/>
            <a:ext cx="2466509" cy="738664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La </a:t>
            </a:r>
            <a:r>
              <a:rPr lang="sk-SK" sz="2400" b="1" dirty="0" err="1">
                <a:solidFill>
                  <a:srgbClr val="FFFF00"/>
                </a:solidFill>
              </a:rPr>
              <a:t>Vénus</a:t>
            </a:r>
            <a:r>
              <a:rPr lang="sk-SK" sz="2400" b="1" dirty="0">
                <a:solidFill>
                  <a:srgbClr val="FFFF00"/>
                </a:solidFill>
              </a:rPr>
              <a:t>  </a:t>
            </a:r>
            <a:r>
              <a:rPr lang="sk-SK" sz="2400" b="1" dirty="0" err="1">
                <a:solidFill>
                  <a:srgbClr val="FFFF00"/>
                </a:solidFill>
              </a:rPr>
              <a:t>de</a:t>
            </a:r>
            <a:r>
              <a:rPr lang="sk-SK" sz="2400" b="1" dirty="0">
                <a:solidFill>
                  <a:srgbClr val="FFFF00"/>
                </a:solidFill>
              </a:rPr>
              <a:t> Milo</a:t>
            </a:r>
          </a:p>
          <a:p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1569856" y="5598532"/>
            <a:ext cx="2164375" cy="113877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sk-SK" sz="2400" b="1" dirty="0">
                <a:solidFill>
                  <a:srgbClr val="FFFF00"/>
                </a:solidFill>
              </a:rPr>
              <a:t>La </a:t>
            </a:r>
            <a:r>
              <a:rPr lang="sk-SK" sz="2400" b="1" dirty="0" err="1">
                <a:solidFill>
                  <a:srgbClr val="FFFF00"/>
                </a:solidFill>
              </a:rPr>
              <a:t>Victoire</a:t>
            </a:r>
            <a:r>
              <a:rPr lang="sk-SK" sz="2400" b="1" dirty="0">
                <a:solidFill>
                  <a:srgbClr val="FFFF00"/>
                </a:solidFill>
              </a:rPr>
              <a:t> </a:t>
            </a:r>
            <a:endParaRPr lang="sk-SK" sz="2400" b="1" dirty="0" smtClean="0">
              <a:solidFill>
                <a:srgbClr val="FFFF00"/>
              </a:solidFill>
            </a:endParaRPr>
          </a:p>
          <a:p>
            <a:r>
              <a:rPr lang="sk-SK" sz="2400" b="1" dirty="0" err="1" smtClean="0">
                <a:solidFill>
                  <a:srgbClr val="FFFF00"/>
                </a:solidFill>
              </a:rPr>
              <a:t>de</a:t>
            </a:r>
            <a:r>
              <a:rPr lang="sk-SK" sz="2400" b="1" dirty="0" smtClean="0">
                <a:solidFill>
                  <a:srgbClr val="FFFF00"/>
                </a:solidFill>
              </a:rPr>
              <a:t> </a:t>
            </a:r>
            <a:r>
              <a:rPr lang="sk-SK" sz="2400" b="1" dirty="0" err="1">
                <a:solidFill>
                  <a:srgbClr val="FFFF00"/>
                </a:solidFill>
              </a:rPr>
              <a:t>Samothrace</a:t>
            </a:r>
            <a:endParaRPr lang="sk-SK" sz="2400" b="1" dirty="0">
              <a:solidFill>
                <a:srgbClr val="FFFF00"/>
              </a:solidFill>
            </a:endParaRP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2724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TC101790493[[fn=SOHO]]</Template>
  <TotalTime>1031</TotalTime>
  <Words>1014</Words>
  <Application>Microsoft Office PowerPoint</Application>
  <PresentationFormat>Prezentácia na obrazovke (4:3)</PresentationFormat>
  <Paragraphs>196</Paragraphs>
  <Slides>25</Slides>
  <Notes>0</Notes>
  <HiddenSlides>5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25</vt:i4>
      </vt:variant>
    </vt:vector>
  </HeadingPairs>
  <TitlesOfParts>
    <vt:vector size="26" baseType="lpstr">
      <vt:lpstr>Soho</vt:lpstr>
      <vt:lpstr>Prezentácia programu PowerPoint</vt:lpstr>
      <vt:lpstr>Paris</vt:lpstr>
      <vt:lpstr>Paris et ses monuments</vt:lpstr>
      <vt:lpstr>La rive droite</vt:lpstr>
      <vt:lpstr>La Défense</vt:lpstr>
      <vt:lpstr>L’Arc de Triomphe</vt:lpstr>
      <vt:lpstr>La rive droite</vt:lpstr>
      <vt:lpstr>La rive droite</vt:lpstr>
      <vt:lpstr>Les photos suivantes présentent quels ouvrages?</vt:lpstr>
      <vt:lpstr>La rive droite</vt:lpstr>
      <vt:lpstr>La rive droite</vt:lpstr>
      <vt:lpstr>La rive gauche</vt:lpstr>
      <vt:lpstr>La rive gauche</vt:lpstr>
      <vt:lpstr>La rive gauche</vt:lpstr>
      <vt:lpstr>La rive gauche</vt:lpstr>
      <vt:lpstr>La Sorbonne</vt:lpstr>
      <vt:lpstr>Le Jardin de Luxembourg</vt:lpstr>
      <vt:lpstr>Le Panthéon</vt:lpstr>
      <vt:lpstr>Deux îles</vt:lpstr>
      <vt:lpstr>Notre-Dame</vt:lpstr>
      <vt:lpstr>Les arrondissements</vt:lpstr>
      <vt:lpstr>Reconnaissez-vous les monuments? Indiquez leurs noms.</vt:lpstr>
      <vt:lpstr>Trouvez dans la colonne de droite ce qui correspond de la colonne de gauche:</vt:lpstr>
      <vt:lpstr>Regardez le vidéo et dites quels monuments parisiens vous y reconnaissez.</vt:lpstr>
      <vt:lpstr>Merci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install</dc:creator>
  <cp:lastModifiedBy>Ľuboš Hrabovský</cp:lastModifiedBy>
  <cp:revision>85</cp:revision>
  <cp:lastPrinted>2014-05-26T09:38:39Z</cp:lastPrinted>
  <dcterms:created xsi:type="dcterms:W3CDTF">2014-05-11T13:57:17Z</dcterms:created>
  <dcterms:modified xsi:type="dcterms:W3CDTF">2014-05-26T11:16:59Z</dcterms:modified>
</cp:coreProperties>
</file>