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ctiveX/activeX1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3" r:id="rId6"/>
    <p:sldId id="272" r:id="rId7"/>
    <p:sldId id="264" r:id="rId8"/>
    <p:sldId id="265" r:id="rId9"/>
    <p:sldId id="266" r:id="rId10"/>
    <p:sldId id="273" r:id="rId11"/>
    <p:sldId id="274" r:id="rId12"/>
    <p:sldId id="267" r:id="rId13"/>
    <p:sldId id="259" r:id="rId14"/>
    <p:sldId id="269" r:id="rId15"/>
    <p:sldId id="268" r:id="rId16"/>
    <p:sldId id="261" r:id="rId17"/>
    <p:sldId id="262" r:id="rId18"/>
    <p:sldId id="270" r:id="rId19"/>
    <p:sldId id="271" r:id="rId20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B2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7" autoAdjust="0"/>
    <p:restoredTop sz="94737" autoAdjust="0"/>
  </p:normalViewPr>
  <p:slideViewPr>
    <p:cSldViewPr>
      <p:cViewPr>
        <p:scale>
          <a:sx n="77" d="100"/>
          <a:sy n="77" d="100"/>
        </p:scale>
        <p:origin x="-557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D98FE-14E7-4081-A8A0-1E5F484424A9}" type="datetimeFigureOut">
              <a:rPr lang="sk-SK" smtClean="0"/>
              <a:t>28.5.2014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4F93CE4-BFE9-4529-AEA0-FBECE5610ED2}" type="slidenum">
              <a:rPr lang="sk-SK" smtClean="0"/>
              <a:t>‹#›</a:t>
            </a:fld>
            <a:endParaRPr lang="sk-SK"/>
          </a:p>
        </p:txBody>
      </p:sp>
      <p:sp>
        <p:nvSpPr>
          <p:cNvPr id="11" name="Zaoblený obdĺžnik 10">
            <a:hlinkClick r:id="" action="ppaction://hlinkshowjump?jump=nextslide"/>
          </p:cNvPr>
          <p:cNvSpPr/>
          <p:nvPr userDrawn="1"/>
        </p:nvSpPr>
        <p:spPr>
          <a:xfrm>
            <a:off x="6804248" y="6237312"/>
            <a:ext cx="1008112" cy="504056"/>
          </a:xfrm>
          <a:prstGeom prst="roundRect">
            <a:avLst/>
          </a:prstGeom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b="1" dirty="0">
              <a:solidFill>
                <a:schemeClr val="tx1"/>
              </a:solidFill>
            </a:endParaRPr>
          </a:p>
        </p:txBody>
      </p:sp>
      <p:sp>
        <p:nvSpPr>
          <p:cNvPr id="12" name="Šípka doprava 11"/>
          <p:cNvSpPr/>
          <p:nvPr userDrawn="1"/>
        </p:nvSpPr>
        <p:spPr>
          <a:xfrm>
            <a:off x="7056276" y="6394829"/>
            <a:ext cx="504056" cy="189021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4000" b="1" dirty="0"/>
          </a:p>
        </p:txBody>
      </p:sp>
    </p:spTree>
  </p:cSld>
  <p:clrMapOvr>
    <a:masterClrMapping/>
  </p:clrMapOvr>
  <p:transition spd="med" advClick="0">
    <p:pull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D98FE-14E7-4081-A8A0-1E5F484424A9}" type="datetimeFigureOut">
              <a:rPr lang="sk-SK" smtClean="0"/>
              <a:t>28.5.2014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93CE4-BFE9-4529-AEA0-FBECE5610ED2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 spd="med" advClick="0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D98FE-14E7-4081-A8A0-1E5F484424A9}" type="datetimeFigureOut">
              <a:rPr lang="sk-SK" smtClean="0"/>
              <a:t>28.5.2014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93CE4-BFE9-4529-AEA0-FBECE5610ED2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 spd="med" advClick="0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D98FE-14E7-4081-A8A0-1E5F484424A9}" type="datetimeFigureOut">
              <a:rPr lang="sk-SK" smtClean="0"/>
              <a:t>28.5.2014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93CE4-BFE9-4529-AEA0-FBECE5610ED2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 spd="med" advClick="0">
    <p:pull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D98FE-14E7-4081-A8A0-1E5F484424A9}" type="datetimeFigureOut">
              <a:rPr lang="sk-SK" smtClean="0"/>
              <a:t>28.5.2014</a:t>
            </a:fld>
            <a:endParaRPr lang="sk-SK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F93CE4-BFE9-4529-AEA0-FBECE5610ED2}" type="slidenum">
              <a:rPr lang="sk-SK" smtClean="0"/>
              <a:t>‹#›</a:t>
            </a:fld>
            <a:endParaRPr lang="sk-SK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  <p:transition spd="med" advClick="0">
    <p:pull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D98FE-14E7-4081-A8A0-1E5F484424A9}" type="datetimeFigureOut">
              <a:rPr lang="sk-SK" smtClean="0"/>
              <a:t>28.5.2014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93CE4-BFE9-4529-AEA0-FBECE5610ED2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 spd="med" advClick="0">
    <p:pull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D98FE-14E7-4081-A8A0-1E5F484424A9}" type="datetimeFigureOut">
              <a:rPr lang="sk-SK" smtClean="0"/>
              <a:t>28.5.2014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93CE4-BFE9-4529-AEA0-FBECE5610ED2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 spd="med" advClick="0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D98FE-14E7-4081-A8A0-1E5F484424A9}" type="datetimeFigureOut">
              <a:rPr lang="sk-SK" smtClean="0"/>
              <a:t>28.5.2014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93CE4-BFE9-4529-AEA0-FBECE5610ED2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 spd="med" advClick="0">
    <p:pull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D98FE-14E7-4081-A8A0-1E5F484424A9}" type="datetimeFigureOut">
              <a:rPr lang="sk-SK" smtClean="0"/>
              <a:t>28.5.2014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93CE4-BFE9-4529-AEA0-FBECE5610ED2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 spd="med" advClick="0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D98FE-14E7-4081-A8A0-1E5F484424A9}" type="datetimeFigureOut">
              <a:rPr lang="sk-SK" smtClean="0"/>
              <a:t>28.5.2014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93CE4-BFE9-4529-AEA0-FBECE5610ED2}" type="slidenum">
              <a:rPr lang="sk-SK" smtClean="0"/>
              <a:t>‹#›</a:t>
            </a:fld>
            <a:endParaRPr lang="sk-SK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</p:spTree>
  </p:cSld>
  <p:clrMapOvr>
    <a:masterClrMapping/>
  </p:clrMapOvr>
  <p:transition spd="med" advClick="0">
    <p:pull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D98FE-14E7-4081-A8A0-1E5F484424A9}" type="datetimeFigureOut">
              <a:rPr lang="sk-SK" smtClean="0"/>
              <a:t>28.5.2014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4F93CE4-BFE9-4529-AEA0-FBECE5610ED2}" type="slidenum">
              <a:rPr lang="sk-SK" smtClean="0"/>
              <a:t>‹#›</a:t>
            </a:fld>
            <a:endParaRPr lang="sk-SK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 advClick="0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dirty="0" smtClean="0"/>
              <a:t>Upravte štýl predlohy textu.</a:t>
            </a:r>
          </a:p>
          <a:p>
            <a:pPr lvl="1"/>
            <a:r>
              <a:rPr lang="sk-SK" dirty="0" smtClean="0"/>
              <a:t>Druhá úroveň</a:t>
            </a:r>
          </a:p>
          <a:p>
            <a:pPr lvl="2"/>
            <a:r>
              <a:rPr lang="sk-SK" dirty="0" smtClean="0"/>
              <a:t>Tretia úroveň</a:t>
            </a:r>
          </a:p>
          <a:p>
            <a:pPr lvl="3"/>
            <a:r>
              <a:rPr lang="sk-SK" dirty="0" smtClean="0"/>
              <a:t>Štvrtá úroveň</a:t>
            </a:r>
          </a:p>
          <a:p>
            <a:pPr lvl="4"/>
            <a:r>
              <a:rPr lang="sk-SK" dirty="0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358D98FE-14E7-4081-A8A0-1E5F484424A9}" type="datetimeFigureOut">
              <a:rPr lang="sk-SK" smtClean="0"/>
              <a:t>28.5.2014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04F93CE4-BFE9-4529-AEA0-FBECE5610ED2}" type="slidenum">
              <a:rPr lang="sk-SK" smtClean="0"/>
              <a:t>‹#›</a:t>
            </a:fld>
            <a:endParaRPr lang="sk-SK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Zaoblený obdĺžnik 8">
            <a:hlinkClick r:id="" action="ppaction://hlinkshowjump?jump=nextslide"/>
          </p:cNvPr>
          <p:cNvSpPr/>
          <p:nvPr userDrawn="1"/>
        </p:nvSpPr>
        <p:spPr>
          <a:xfrm>
            <a:off x="0" y="3942184"/>
            <a:ext cx="1008112" cy="504056"/>
          </a:xfrm>
          <a:prstGeom prst="roundRect">
            <a:avLst/>
          </a:prstGeom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b="1" dirty="0">
              <a:solidFill>
                <a:schemeClr val="tx1"/>
              </a:solidFill>
            </a:endParaRPr>
          </a:p>
        </p:txBody>
      </p:sp>
      <p:sp>
        <p:nvSpPr>
          <p:cNvPr id="10" name="Zaoblený obdĺžnik 9">
            <a:hlinkClick r:id="" action="ppaction://hlinkshowjump?jump=previousslide"/>
          </p:cNvPr>
          <p:cNvSpPr/>
          <p:nvPr userDrawn="1"/>
        </p:nvSpPr>
        <p:spPr>
          <a:xfrm>
            <a:off x="-22076" y="4598640"/>
            <a:ext cx="1008112" cy="504056"/>
          </a:xfrm>
          <a:prstGeom prst="roundRect">
            <a:avLst/>
          </a:prstGeom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b="1" dirty="0">
              <a:solidFill>
                <a:schemeClr val="tx1"/>
              </a:solidFill>
            </a:endParaRPr>
          </a:p>
        </p:txBody>
      </p:sp>
      <p:sp>
        <p:nvSpPr>
          <p:cNvPr id="11" name="Zaoblený obdĺžnik 10">
            <a:hlinkClick r:id="" action="ppaction://hlinkshowjump?jump=lastslide"/>
          </p:cNvPr>
          <p:cNvSpPr/>
          <p:nvPr userDrawn="1"/>
        </p:nvSpPr>
        <p:spPr>
          <a:xfrm>
            <a:off x="8136" y="5301208"/>
            <a:ext cx="1008112" cy="504056"/>
          </a:xfrm>
          <a:prstGeom prst="roundRect">
            <a:avLst/>
          </a:prstGeom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 smtClean="0">
                <a:solidFill>
                  <a:schemeClr val="tx1"/>
                </a:solidFill>
              </a:rPr>
              <a:t>FIN</a:t>
            </a:r>
            <a:endParaRPr lang="sk-SK" b="1" dirty="0">
              <a:solidFill>
                <a:schemeClr val="tx1"/>
              </a:solidFill>
            </a:endParaRPr>
          </a:p>
        </p:txBody>
      </p:sp>
      <p:sp>
        <p:nvSpPr>
          <p:cNvPr id="12" name="Šípka doprava 11"/>
          <p:cNvSpPr/>
          <p:nvPr userDrawn="1"/>
        </p:nvSpPr>
        <p:spPr>
          <a:xfrm>
            <a:off x="252028" y="4099701"/>
            <a:ext cx="504056" cy="189021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4000" b="1" dirty="0"/>
          </a:p>
        </p:txBody>
      </p:sp>
      <p:sp>
        <p:nvSpPr>
          <p:cNvPr id="13" name="Šípka doľava 12"/>
          <p:cNvSpPr/>
          <p:nvPr userDrawn="1"/>
        </p:nvSpPr>
        <p:spPr>
          <a:xfrm>
            <a:off x="229952" y="4756280"/>
            <a:ext cx="504056" cy="188776"/>
          </a:xfrm>
          <a:prstGeom prst="lef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 advClick="0">
    <p:pull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6.xml"/><Relationship Id="rId4" Type="http://schemas.openxmlformats.org/officeDocument/2006/relationships/slide" Target="slide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slide" Target="slid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err="1" smtClean="0"/>
              <a:t>Appareil</a:t>
            </a:r>
            <a:r>
              <a:rPr lang="sk-SK" dirty="0" smtClean="0"/>
              <a:t> </a:t>
            </a:r>
            <a:r>
              <a:rPr lang="sk-SK" dirty="0" err="1" smtClean="0"/>
              <a:t>digestif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Mgr. Monika Ďurčová</a:t>
            </a:r>
          </a:p>
          <a:p>
            <a:endParaRPr lang="sk-SK" dirty="0"/>
          </a:p>
        </p:txBody>
      </p:sp>
      <p:pic>
        <p:nvPicPr>
          <p:cNvPr id="4" name="Picture 2" descr="digestif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5" t="5471" r="13015"/>
          <a:stretch/>
        </p:blipFill>
        <p:spPr bwMode="auto">
          <a:xfrm>
            <a:off x="6732240" y="3501008"/>
            <a:ext cx="1440873" cy="234836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4128446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Paroi</a:t>
            </a:r>
            <a:r>
              <a:rPr lang="sk-SK" dirty="0" smtClean="0"/>
              <a:t> </a:t>
            </a:r>
            <a:r>
              <a:rPr lang="sk-SK" dirty="0" err="1" smtClean="0"/>
              <a:t>de</a:t>
            </a:r>
            <a:r>
              <a:rPr lang="sk-SK" dirty="0" smtClean="0"/>
              <a:t> l</a:t>
            </a:r>
            <a:r>
              <a:rPr lang="fr-FR" dirty="0" smtClean="0"/>
              <a:t>’intestin grêle</a:t>
            </a:r>
            <a:endParaRPr lang="sk-SK" dirty="0"/>
          </a:p>
        </p:txBody>
      </p:sp>
      <p:pic>
        <p:nvPicPr>
          <p:cNvPr id="2055" name="Picture 7" descr="http://www.passeportsante.net/DocumentsProteus/ImagesLoupe/maladie_coeliaque_gr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18"/>
          <a:stretch/>
        </p:blipFill>
        <p:spPr bwMode="auto">
          <a:xfrm>
            <a:off x="2051720" y="1772816"/>
            <a:ext cx="5238750" cy="379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0353797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peristaltisme</a:t>
            </a:r>
            <a:endParaRPr lang="sk-SK" dirty="0"/>
          </a:p>
        </p:txBody>
      </p:sp>
      <p:pic>
        <p:nvPicPr>
          <p:cNvPr id="2050" name="Picture 2" descr="http://coproweb.free.fr/pagphy/physioan/figures/figch5/f5_2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844824"/>
            <a:ext cx="5686425" cy="44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6529423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Gros </a:t>
            </a:r>
            <a:r>
              <a:rPr lang="sk-SK" dirty="0" err="1" smtClean="0"/>
              <a:t>intestin</a:t>
            </a:r>
            <a:endParaRPr lang="sk-SK" dirty="0"/>
          </a:p>
        </p:txBody>
      </p:sp>
      <p:pic>
        <p:nvPicPr>
          <p:cNvPr id="5122" name="Picture 2" descr="http://fr.cdn.v5.futura-sciences.com/builds/images/thumbs/6/66eae3e1be_colon_health.allref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1" t="17827" r="2988" b="8407"/>
          <a:stretch/>
        </p:blipFill>
        <p:spPr bwMode="auto">
          <a:xfrm>
            <a:off x="1316182" y="3422073"/>
            <a:ext cx="4419600" cy="295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BlokTextu 2"/>
          <p:cNvSpPr txBox="1"/>
          <p:nvPr/>
        </p:nvSpPr>
        <p:spPr>
          <a:xfrm>
            <a:off x="1316182" y="1628800"/>
            <a:ext cx="57760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Tube de 1,5 mètre.</a:t>
            </a:r>
          </a:p>
          <a:p>
            <a:r>
              <a:rPr lang="fr-FR" sz="2400" dirty="0" smtClean="0"/>
              <a:t>Inactive les enzymes de l’intestin grêle.</a:t>
            </a:r>
          </a:p>
          <a:p>
            <a:r>
              <a:rPr lang="fr-FR" sz="2400" dirty="0" smtClean="0"/>
              <a:t>Contient une flore microbienne.</a:t>
            </a:r>
            <a:endParaRPr lang="sk-SK" sz="2400" dirty="0"/>
          </a:p>
        </p:txBody>
      </p:sp>
      <p:sp>
        <p:nvSpPr>
          <p:cNvPr id="4" name="BlokTextu 3"/>
          <p:cNvSpPr txBox="1"/>
          <p:nvPr/>
        </p:nvSpPr>
        <p:spPr>
          <a:xfrm>
            <a:off x="6516216" y="3422073"/>
            <a:ext cx="23762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Son contenu se transforme en matière fécale perdant une grande partie de l’eau.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1785405410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G</a:t>
            </a:r>
            <a:r>
              <a:rPr lang="sk-SK" dirty="0" err="1" smtClean="0"/>
              <a:t>landes</a:t>
            </a:r>
            <a:endParaRPr lang="sk-SK" dirty="0"/>
          </a:p>
        </p:txBody>
      </p:sp>
      <p:sp>
        <p:nvSpPr>
          <p:cNvPr id="3" name="BlokTextu 2"/>
          <p:cNvSpPr txBox="1"/>
          <p:nvPr/>
        </p:nvSpPr>
        <p:spPr>
          <a:xfrm>
            <a:off x="1331640" y="1916832"/>
            <a:ext cx="482453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dirty="0" err="1" smtClean="0"/>
              <a:t>macroscopiques</a:t>
            </a:r>
            <a:endParaRPr lang="sk-SK" sz="3600" dirty="0" smtClean="0"/>
          </a:p>
          <a:p>
            <a:r>
              <a:rPr lang="sk-SK" sz="3600" dirty="0" smtClean="0"/>
              <a:t>     </a:t>
            </a:r>
            <a:r>
              <a:rPr lang="sk-SK" sz="2800" dirty="0" err="1" smtClean="0"/>
              <a:t>glandes</a:t>
            </a:r>
            <a:r>
              <a:rPr lang="sk-SK" sz="2800" dirty="0" smtClean="0"/>
              <a:t> </a:t>
            </a:r>
            <a:r>
              <a:rPr lang="sk-SK" sz="2800" dirty="0" err="1" smtClean="0"/>
              <a:t>salivaires</a:t>
            </a:r>
            <a:endParaRPr lang="sk-SK" sz="2800" dirty="0" smtClean="0"/>
          </a:p>
          <a:p>
            <a:r>
              <a:rPr lang="sk-SK" sz="2800" dirty="0" smtClean="0"/>
              <a:t>       </a:t>
            </a:r>
            <a:r>
              <a:rPr lang="sk-SK" sz="2800" dirty="0" err="1" smtClean="0"/>
              <a:t>pancréas</a:t>
            </a:r>
            <a:endParaRPr lang="sk-SK" sz="2800" dirty="0" smtClean="0"/>
          </a:p>
          <a:p>
            <a:r>
              <a:rPr lang="sk-SK" sz="2800" dirty="0"/>
              <a:t> </a:t>
            </a:r>
            <a:r>
              <a:rPr lang="sk-SK" sz="2800" dirty="0" smtClean="0"/>
              <a:t>      </a:t>
            </a:r>
            <a:r>
              <a:rPr lang="sk-SK" sz="2800" dirty="0" err="1"/>
              <a:t>f</a:t>
            </a:r>
            <a:r>
              <a:rPr lang="sk-SK" sz="2800" dirty="0" err="1" smtClean="0"/>
              <a:t>oie</a:t>
            </a:r>
            <a:r>
              <a:rPr lang="sk-SK" sz="2800" dirty="0" smtClean="0"/>
              <a:t> – </a:t>
            </a:r>
            <a:r>
              <a:rPr lang="sk-SK" sz="2800" dirty="0" err="1" smtClean="0"/>
              <a:t>vésicule</a:t>
            </a:r>
            <a:r>
              <a:rPr lang="sk-SK" sz="2800" dirty="0" smtClean="0"/>
              <a:t> </a:t>
            </a:r>
            <a:r>
              <a:rPr lang="sk-SK" sz="2800" dirty="0" err="1" smtClean="0"/>
              <a:t>biliaire</a:t>
            </a:r>
            <a:endParaRPr lang="sk-SK" sz="2800" dirty="0" smtClean="0"/>
          </a:p>
          <a:p>
            <a:r>
              <a:rPr lang="sk-SK" sz="3600" dirty="0" err="1" smtClean="0"/>
              <a:t>microscopiques</a:t>
            </a:r>
            <a:endParaRPr lang="sk-SK" sz="3600" dirty="0" smtClean="0"/>
          </a:p>
          <a:p>
            <a:r>
              <a:rPr lang="sk-SK" sz="3600" dirty="0"/>
              <a:t> </a:t>
            </a:r>
            <a:r>
              <a:rPr lang="sk-SK" sz="3600" dirty="0" smtClean="0"/>
              <a:t>    </a:t>
            </a:r>
            <a:r>
              <a:rPr lang="sk-SK" sz="2800" dirty="0" err="1" smtClean="0"/>
              <a:t>estomac</a:t>
            </a:r>
            <a:endParaRPr lang="sk-SK" sz="2800" dirty="0" smtClean="0"/>
          </a:p>
          <a:p>
            <a:r>
              <a:rPr lang="sk-SK" sz="2800" dirty="0" smtClean="0"/>
              <a:t>    </a:t>
            </a:r>
            <a:r>
              <a:rPr lang="fr-FR" sz="2800" dirty="0" smtClean="0"/>
              <a:t> </a:t>
            </a:r>
            <a:r>
              <a:rPr lang="sk-SK" sz="2800" dirty="0" smtClean="0"/>
              <a:t> </a:t>
            </a:r>
            <a:r>
              <a:rPr lang="fr-FR" sz="2800" dirty="0" smtClean="0"/>
              <a:t> </a:t>
            </a:r>
            <a:r>
              <a:rPr lang="sk-SK" sz="2800" dirty="0" err="1" smtClean="0"/>
              <a:t>intestin</a:t>
            </a:r>
            <a:r>
              <a:rPr lang="sk-SK" sz="2800" dirty="0" smtClean="0"/>
              <a:t> </a:t>
            </a:r>
            <a:r>
              <a:rPr lang="sk-SK" sz="2800" dirty="0" err="1" smtClean="0"/>
              <a:t>gr</a:t>
            </a:r>
            <a:r>
              <a:rPr lang="fr-FR" sz="2800" dirty="0" smtClean="0"/>
              <a:t>êle</a:t>
            </a:r>
            <a:endParaRPr lang="sk-SK" sz="2800" dirty="0"/>
          </a:p>
          <a:p>
            <a:endParaRPr lang="sk-SK" sz="2800" dirty="0"/>
          </a:p>
        </p:txBody>
      </p:sp>
      <p:pic>
        <p:nvPicPr>
          <p:cNvPr id="5" name="Picture 2" descr="http://musibiol.net/biologie/cours/digest/images/appdig_chi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321" y="262347"/>
            <a:ext cx="3629025" cy="565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4345594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Comment</a:t>
            </a:r>
            <a:r>
              <a:rPr lang="sk-SK" dirty="0" smtClean="0"/>
              <a:t> </a:t>
            </a:r>
            <a:r>
              <a:rPr lang="sk-SK" dirty="0" err="1" smtClean="0"/>
              <a:t>Marche</a:t>
            </a:r>
            <a:r>
              <a:rPr lang="sk-SK" dirty="0" smtClean="0"/>
              <a:t> </a:t>
            </a:r>
            <a:r>
              <a:rPr lang="fr-FR" dirty="0" smtClean="0"/>
              <a:t>L’appareil digestif?</a:t>
            </a:r>
            <a:endParaRPr lang="sk-SK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43" name="ShockwaveFlash1" r:id="rId2" imgW="6840360" imgH="4319640"/>
        </mc:Choice>
        <mc:Fallback>
          <p:control name="ShockwaveFlash1" r:id="rId2" imgW="6840360" imgH="4319640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47813" y="1989138"/>
                  <a:ext cx="6840537" cy="43195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897595235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sk-SK" dirty="0" err="1" smtClean="0"/>
              <a:t>Exercices</a:t>
            </a:r>
            <a:endParaRPr lang="sk-SK" dirty="0"/>
          </a:p>
        </p:txBody>
      </p:sp>
      <p:sp>
        <p:nvSpPr>
          <p:cNvPr id="3" name="BlokTextu 2">
            <a:hlinkClick r:id="rId2" action="ppaction://hlinksldjump"/>
          </p:cNvPr>
          <p:cNvSpPr txBox="1"/>
          <p:nvPr/>
        </p:nvSpPr>
        <p:spPr>
          <a:xfrm>
            <a:off x="3851920" y="2202828"/>
            <a:ext cx="2015689" cy="461665"/>
          </a:xfrm>
          <a:prstGeom prst="rect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sk-SK" sz="2400" b="1" dirty="0" err="1" smtClean="0"/>
              <a:t>Exercice</a:t>
            </a:r>
            <a:r>
              <a:rPr lang="sk-SK" sz="2400" b="1" dirty="0" smtClean="0"/>
              <a:t> 1</a:t>
            </a:r>
            <a:endParaRPr lang="sk-SK" sz="2400" b="1" dirty="0"/>
          </a:p>
        </p:txBody>
      </p:sp>
      <p:sp>
        <p:nvSpPr>
          <p:cNvPr id="4" name="BlokTextu 3">
            <a:hlinkClick r:id="rId3" action="ppaction://hlinksldjump"/>
          </p:cNvPr>
          <p:cNvSpPr txBox="1"/>
          <p:nvPr/>
        </p:nvSpPr>
        <p:spPr>
          <a:xfrm>
            <a:off x="3851919" y="3212976"/>
            <a:ext cx="2015689" cy="461665"/>
          </a:xfrm>
          <a:prstGeom prst="rect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sk-SK" sz="2400" b="1" dirty="0" err="1" smtClean="0"/>
              <a:t>Exercice</a:t>
            </a:r>
            <a:r>
              <a:rPr lang="sk-SK" sz="2400" b="1" dirty="0" smtClean="0"/>
              <a:t> 2</a:t>
            </a:r>
            <a:endParaRPr lang="sk-SK" sz="2400" b="1" dirty="0"/>
          </a:p>
        </p:txBody>
      </p:sp>
      <p:sp>
        <p:nvSpPr>
          <p:cNvPr id="6" name="BlokTextu 5">
            <a:hlinkClick r:id="rId4" action="ppaction://hlinksldjump"/>
          </p:cNvPr>
          <p:cNvSpPr txBox="1"/>
          <p:nvPr/>
        </p:nvSpPr>
        <p:spPr>
          <a:xfrm>
            <a:off x="3851920" y="4149080"/>
            <a:ext cx="2015689" cy="461665"/>
          </a:xfrm>
          <a:prstGeom prst="rect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sk-SK" sz="2400" b="1" dirty="0" err="1" smtClean="0"/>
              <a:t>Exercice</a:t>
            </a:r>
            <a:r>
              <a:rPr lang="sk-SK" sz="2400" b="1" dirty="0" smtClean="0"/>
              <a:t> </a:t>
            </a:r>
            <a:r>
              <a:rPr lang="fr-FR" sz="2400" b="1" dirty="0" smtClean="0"/>
              <a:t>3</a:t>
            </a:r>
            <a:endParaRPr lang="sk-SK" sz="2400" b="1" dirty="0"/>
          </a:p>
        </p:txBody>
      </p:sp>
    </p:spTree>
    <p:extLst>
      <p:ext uri="{BB962C8B-B14F-4D97-AF65-F5344CB8AC3E}">
        <p14:creationId xmlns:p14="http://schemas.microsoft.com/office/powerpoint/2010/main" val="3014038351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7546" y="208351"/>
            <a:ext cx="8229600" cy="1143000"/>
          </a:xfrm>
        </p:spPr>
        <p:txBody>
          <a:bodyPr/>
          <a:lstStyle/>
          <a:p>
            <a:r>
              <a:rPr lang="sk-SK" dirty="0" err="1" smtClean="0"/>
              <a:t>Exercice</a:t>
            </a:r>
            <a:r>
              <a:rPr lang="sk-SK" dirty="0" smtClean="0"/>
              <a:t> 1</a:t>
            </a:r>
            <a:endParaRPr lang="sk-SK" dirty="0"/>
          </a:p>
        </p:txBody>
      </p:sp>
      <p:sp>
        <p:nvSpPr>
          <p:cNvPr id="3" name="BlokTextu 2"/>
          <p:cNvSpPr txBox="1"/>
          <p:nvPr/>
        </p:nvSpPr>
        <p:spPr>
          <a:xfrm>
            <a:off x="503443" y="1433659"/>
            <a:ext cx="3021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METTEZ LA LÉGENDE</a:t>
            </a:r>
            <a:r>
              <a:rPr lang="fr-FR" b="1" dirty="0" smtClean="0"/>
              <a:t>:</a:t>
            </a:r>
            <a:endParaRPr lang="sk-SK" b="1" dirty="0"/>
          </a:p>
        </p:txBody>
      </p:sp>
      <p:pic>
        <p:nvPicPr>
          <p:cNvPr id="1026" name="Picture 2" descr="digestif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5" t="5471" r="13015"/>
          <a:stretch/>
        </p:blipFill>
        <p:spPr bwMode="auto">
          <a:xfrm>
            <a:off x="3525225" y="1426103"/>
            <a:ext cx="2881745" cy="4696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Rovná spojovacia šípka 10"/>
          <p:cNvCxnSpPr/>
          <p:nvPr/>
        </p:nvCxnSpPr>
        <p:spPr>
          <a:xfrm flipH="1">
            <a:off x="3275856" y="2636912"/>
            <a:ext cx="13681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ovná spojnica 12"/>
          <p:cNvCxnSpPr/>
          <p:nvPr/>
        </p:nvCxnSpPr>
        <p:spPr>
          <a:xfrm flipH="1">
            <a:off x="3959932" y="2492896"/>
            <a:ext cx="97282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ovná spojovacia šípka 14"/>
          <p:cNvCxnSpPr/>
          <p:nvPr/>
        </p:nvCxnSpPr>
        <p:spPr>
          <a:xfrm flipH="1">
            <a:off x="3275856" y="3959130"/>
            <a:ext cx="117048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ovná spojovacia šípka 16"/>
          <p:cNvCxnSpPr/>
          <p:nvPr/>
        </p:nvCxnSpPr>
        <p:spPr>
          <a:xfrm flipH="1">
            <a:off x="3275856" y="4797152"/>
            <a:ext cx="151216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ovná spojovacia šípka 18"/>
          <p:cNvCxnSpPr/>
          <p:nvPr/>
        </p:nvCxnSpPr>
        <p:spPr>
          <a:xfrm flipH="1">
            <a:off x="3275856" y="4365104"/>
            <a:ext cx="13681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ovná spojovacia šípka 20"/>
          <p:cNvCxnSpPr/>
          <p:nvPr/>
        </p:nvCxnSpPr>
        <p:spPr>
          <a:xfrm>
            <a:off x="4788024" y="2348880"/>
            <a:ext cx="201622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ovná spojovacia šípka 24"/>
          <p:cNvCxnSpPr/>
          <p:nvPr/>
        </p:nvCxnSpPr>
        <p:spPr>
          <a:xfrm>
            <a:off x="4932752" y="2636912"/>
            <a:ext cx="187149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ovná spojovacia šípka 26"/>
          <p:cNvCxnSpPr/>
          <p:nvPr/>
        </p:nvCxnSpPr>
        <p:spPr>
          <a:xfrm>
            <a:off x="4932752" y="3284984"/>
            <a:ext cx="187149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ovná spojovacia šípka 28"/>
          <p:cNvCxnSpPr/>
          <p:nvPr/>
        </p:nvCxnSpPr>
        <p:spPr>
          <a:xfrm>
            <a:off x="5364088" y="4221088"/>
            <a:ext cx="144016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ovná spojovacia šípka 30"/>
          <p:cNvCxnSpPr/>
          <p:nvPr/>
        </p:nvCxnSpPr>
        <p:spPr>
          <a:xfrm>
            <a:off x="5220072" y="5085184"/>
            <a:ext cx="158417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5" name="Rovná spojovacia šípka 1024"/>
          <p:cNvCxnSpPr/>
          <p:nvPr/>
        </p:nvCxnSpPr>
        <p:spPr>
          <a:xfrm>
            <a:off x="5508104" y="5517232"/>
            <a:ext cx="129614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8" name="Rovná spojovacia šípka 1027"/>
          <p:cNvCxnSpPr/>
          <p:nvPr/>
        </p:nvCxnSpPr>
        <p:spPr>
          <a:xfrm>
            <a:off x="4932752" y="5877272"/>
            <a:ext cx="187149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2" name="BlokTextu 1031"/>
          <p:cNvSpPr txBox="1"/>
          <p:nvPr/>
        </p:nvSpPr>
        <p:spPr>
          <a:xfrm>
            <a:off x="3239852" y="1990581"/>
            <a:ext cx="1242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/>
              <a:t>g</a:t>
            </a:r>
            <a:r>
              <a:rPr lang="sk-SK" dirty="0" err="1" smtClean="0"/>
              <a:t>landes</a:t>
            </a:r>
            <a:r>
              <a:rPr lang="sk-SK" dirty="0" smtClean="0"/>
              <a:t> </a:t>
            </a:r>
            <a:r>
              <a:rPr lang="sk-SK" dirty="0" err="1" smtClean="0"/>
              <a:t>salivaires</a:t>
            </a:r>
            <a:endParaRPr lang="sk-SK" dirty="0"/>
          </a:p>
        </p:txBody>
      </p:sp>
      <p:sp>
        <p:nvSpPr>
          <p:cNvPr id="1033" name="BlokTextu 1032"/>
          <p:cNvSpPr txBox="1"/>
          <p:nvPr/>
        </p:nvSpPr>
        <p:spPr>
          <a:xfrm>
            <a:off x="3322719" y="3589798"/>
            <a:ext cx="621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/>
              <a:t>foie</a:t>
            </a:r>
            <a:endParaRPr lang="sk-SK" dirty="0"/>
          </a:p>
        </p:txBody>
      </p:sp>
      <p:sp>
        <p:nvSpPr>
          <p:cNvPr id="1034" name="BlokTextu 1033"/>
          <p:cNvSpPr txBox="1"/>
          <p:nvPr/>
        </p:nvSpPr>
        <p:spPr>
          <a:xfrm>
            <a:off x="3259986" y="4023676"/>
            <a:ext cx="1044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/>
              <a:t>vésicule</a:t>
            </a:r>
            <a:r>
              <a:rPr lang="sk-SK" dirty="0" smtClean="0"/>
              <a:t> </a:t>
            </a:r>
            <a:r>
              <a:rPr lang="sk-SK" dirty="0" err="1" smtClean="0"/>
              <a:t>biliaire</a:t>
            </a:r>
            <a:endParaRPr lang="sk-SK" dirty="0"/>
          </a:p>
        </p:txBody>
      </p:sp>
      <p:sp>
        <p:nvSpPr>
          <p:cNvPr id="1035" name="BlokTextu 1034"/>
          <p:cNvSpPr txBox="1"/>
          <p:nvPr/>
        </p:nvSpPr>
        <p:spPr>
          <a:xfrm>
            <a:off x="3239852" y="4795549"/>
            <a:ext cx="1159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/>
              <a:t>pancréas</a:t>
            </a:r>
            <a:endParaRPr lang="sk-SK" dirty="0"/>
          </a:p>
        </p:txBody>
      </p:sp>
      <p:sp>
        <p:nvSpPr>
          <p:cNvPr id="1036" name="BlokTextu 1035"/>
          <p:cNvSpPr txBox="1"/>
          <p:nvPr/>
        </p:nvSpPr>
        <p:spPr>
          <a:xfrm>
            <a:off x="5687946" y="1706183"/>
            <a:ext cx="11163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/>
              <a:t>cavité</a:t>
            </a:r>
            <a:r>
              <a:rPr lang="sk-SK" dirty="0" smtClean="0"/>
              <a:t> </a:t>
            </a:r>
            <a:r>
              <a:rPr lang="sk-SK" dirty="0" err="1" smtClean="0"/>
              <a:t>buccale</a:t>
            </a:r>
            <a:endParaRPr lang="sk-SK" dirty="0"/>
          </a:p>
        </p:txBody>
      </p:sp>
      <p:sp>
        <p:nvSpPr>
          <p:cNvPr id="1038" name="BlokTextu 1037"/>
          <p:cNvSpPr txBox="1"/>
          <p:nvPr/>
        </p:nvSpPr>
        <p:spPr>
          <a:xfrm>
            <a:off x="5687946" y="231100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/>
              <a:t>pharynx</a:t>
            </a:r>
            <a:endParaRPr lang="sk-SK" dirty="0"/>
          </a:p>
        </p:txBody>
      </p:sp>
      <p:sp>
        <p:nvSpPr>
          <p:cNvPr id="1039" name="BlokTextu 1038"/>
          <p:cNvSpPr txBox="1"/>
          <p:nvPr/>
        </p:nvSpPr>
        <p:spPr>
          <a:xfrm>
            <a:off x="5687946" y="2947731"/>
            <a:ext cx="1548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/>
              <a:t>oesophage</a:t>
            </a:r>
            <a:endParaRPr lang="sk-SK" dirty="0"/>
          </a:p>
        </p:txBody>
      </p:sp>
      <p:sp>
        <p:nvSpPr>
          <p:cNvPr id="1040" name="BlokTextu 1039"/>
          <p:cNvSpPr txBox="1"/>
          <p:nvPr/>
        </p:nvSpPr>
        <p:spPr>
          <a:xfrm>
            <a:off x="5687946" y="3856863"/>
            <a:ext cx="1260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/>
              <a:t>estomac</a:t>
            </a:r>
            <a:endParaRPr lang="sk-SK" dirty="0"/>
          </a:p>
        </p:txBody>
      </p:sp>
      <p:sp>
        <p:nvSpPr>
          <p:cNvPr id="1042" name="BlokTextu 1041"/>
          <p:cNvSpPr txBox="1"/>
          <p:nvPr/>
        </p:nvSpPr>
        <p:spPr>
          <a:xfrm>
            <a:off x="5687946" y="4438853"/>
            <a:ext cx="11163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</a:t>
            </a:r>
            <a:r>
              <a:rPr lang="sk-SK" dirty="0" err="1" smtClean="0"/>
              <a:t>ntestin</a:t>
            </a:r>
            <a:r>
              <a:rPr lang="sk-SK" dirty="0" smtClean="0"/>
              <a:t> </a:t>
            </a:r>
            <a:r>
              <a:rPr lang="sk-SK" dirty="0" err="1" smtClean="0"/>
              <a:t>gr</a:t>
            </a:r>
            <a:r>
              <a:rPr lang="fr-FR" dirty="0" smtClean="0"/>
              <a:t>êle</a:t>
            </a:r>
            <a:endParaRPr lang="sk-SK" dirty="0"/>
          </a:p>
        </p:txBody>
      </p:sp>
      <p:sp>
        <p:nvSpPr>
          <p:cNvPr id="1043" name="BlokTextu 1042"/>
          <p:cNvSpPr txBox="1"/>
          <p:nvPr/>
        </p:nvSpPr>
        <p:spPr>
          <a:xfrm>
            <a:off x="5687946" y="5164881"/>
            <a:ext cx="1548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g</a:t>
            </a:r>
            <a:r>
              <a:rPr lang="fr-FR" dirty="0" smtClean="0"/>
              <a:t>ros intestin</a:t>
            </a:r>
            <a:endParaRPr lang="sk-SK" dirty="0"/>
          </a:p>
        </p:txBody>
      </p:sp>
      <p:sp>
        <p:nvSpPr>
          <p:cNvPr id="1044" name="BlokTextu 1043"/>
          <p:cNvSpPr txBox="1"/>
          <p:nvPr/>
        </p:nvSpPr>
        <p:spPr>
          <a:xfrm>
            <a:off x="5687946" y="5534213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rectum</a:t>
            </a:r>
            <a:endParaRPr lang="sk-SK" dirty="0"/>
          </a:p>
        </p:txBody>
      </p:sp>
      <p:sp>
        <p:nvSpPr>
          <p:cNvPr id="1045" name="Usmiata tvár 1044"/>
          <p:cNvSpPr/>
          <p:nvPr/>
        </p:nvSpPr>
        <p:spPr>
          <a:xfrm>
            <a:off x="7596336" y="5802064"/>
            <a:ext cx="936104" cy="806465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0" name="Zaoblený obdĺžnik 9">
            <a:hlinkClick r:id="rId3" action="ppaction://hlinksldjump"/>
          </p:cNvPr>
          <p:cNvSpPr/>
          <p:nvPr/>
        </p:nvSpPr>
        <p:spPr>
          <a:xfrm>
            <a:off x="0" y="3317063"/>
            <a:ext cx="1008112" cy="504056"/>
          </a:xfrm>
          <a:prstGeom prst="roundRect">
            <a:avLst/>
          </a:prstGeom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050" b="1" dirty="0" smtClean="0">
                <a:solidFill>
                  <a:schemeClr val="tx1"/>
                </a:solidFill>
              </a:rPr>
              <a:t>EXERCICES</a:t>
            </a:r>
            <a:endParaRPr lang="sk-SK" sz="105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446790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5"/>
                  </p:tgtEl>
                </p:cond>
              </p:nextCondLst>
            </p:seq>
          </p:childTnLst>
        </p:cTn>
      </p:par>
    </p:tnLst>
    <p:bldLst>
      <p:bldP spid="1032" grpId="0"/>
      <p:bldP spid="1033" grpId="0"/>
      <p:bldP spid="1034" grpId="0"/>
      <p:bldP spid="1035" grpId="0"/>
      <p:bldP spid="1036" grpId="0"/>
      <p:bldP spid="1038" grpId="0"/>
      <p:bldP spid="1039" grpId="0"/>
      <p:bldP spid="1040" grpId="0"/>
      <p:bldP spid="1042" grpId="0"/>
      <p:bldP spid="1043" grpId="0"/>
      <p:bldP spid="104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Exercice</a:t>
            </a:r>
            <a:r>
              <a:rPr lang="sk-SK" dirty="0" smtClean="0"/>
              <a:t> 2</a:t>
            </a:r>
            <a:endParaRPr lang="sk-SK" dirty="0"/>
          </a:p>
        </p:txBody>
      </p:sp>
      <p:sp>
        <p:nvSpPr>
          <p:cNvPr id="3" name="BlokTextu 2"/>
          <p:cNvSpPr txBox="1"/>
          <p:nvPr/>
        </p:nvSpPr>
        <p:spPr>
          <a:xfrm>
            <a:off x="683568" y="1656425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QUESTIONS À CHOIX MULTIPLES</a:t>
            </a:r>
            <a:endParaRPr lang="sk-SK" b="1" dirty="0"/>
          </a:p>
        </p:txBody>
      </p:sp>
      <p:sp>
        <p:nvSpPr>
          <p:cNvPr id="8" name="BlokTextu 7"/>
          <p:cNvSpPr txBox="1"/>
          <p:nvPr/>
        </p:nvSpPr>
        <p:spPr>
          <a:xfrm>
            <a:off x="1619672" y="2132856"/>
            <a:ext cx="51845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Dans l’appareil digestif les aliments traversent</a:t>
            </a:r>
          </a:p>
          <a:p>
            <a:pPr marL="342900" indent="-342900">
              <a:buAutoNum type="alphaLcPeriod"/>
            </a:pPr>
            <a:r>
              <a:rPr lang="fr-FR" dirty="0"/>
              <a:t>l</a:t>
            </a:r>
            <a:r>
              <a:rPr lang="fr-FR" dirty="0" smtClean="0"/>
              <a:t>’oesophage</a:t>
            </a:r>
          </a:p>
          <a:p>
            <a:pPr marL="342900" indent="-342900">
              <a:buAutoNum type="alphaLcPeriod"/>
            </a:pPr>
            <a:r>
              <a:rPr lang="fr-FR" dirty="0" smtClean="0"/>
              <a:t>la trachée</a:t>
            </a:r>
          </a:p>
          <a:p>
            <a:pPr marL="342900" indent="-342900">
              <a:buAutoNum type="alphaLcPeriod"/>
            </a:pPr>
            <a:r>
              <a:rPr lang="fr-FR" dirty="0" smtClean="0"/>
              <a:t>le larynx</a:t>
            </a:r>
            <a:endParaRPr lang="sk-SK" dirty="0"/>
          </a:p>
        </p:txBody>
      </p:sp>
      <p:sp>
        <p:nvSpPr>
          <p:cNvPr id="9" name="BlokTextu 8"/>
          <p:cNvSpPr txBox="1"/>
          <p:nvPr/>
        </p:nvSpPr>
        <p:spPr>
          <a:xfrm>
            <a:off x="1619672" y="3573016"/>
            <a:ext cx="59046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Qu'est ce que le chyle</a:t>
            </a:r>
            <a:r>
              <a:rPr lang="fr-FR" dirty="0" smtClean="0"/>
              <a:t>?</a:t>
            </a:r>
          </a:p>
          <a:p>
            <a:pPr marL="342900" indent="-342900">
              <a:buAutoNum type="alphaLcPeriod"/>
            </a:pPr>
            <a:r>
              <a:rPr lang="fr-FR" dirty="0" smtClean="0"/>
              <a:t>un suc pancréatique</a:t>
            </a:r>
          </a:p>
          <a:p>
            <a:pPr marL="342900" indent="-342900">
              <a:buAutoNum type="alphaLcPeriod"/>
            </a:pPr>
            <a:r>
              <a:rPr lang="fr-FR" dirty="0"/>
              <a:t>l</a:t>
            </a:r>
            <a:r>
              <a:rPr lang="fr-FR" dirty="0" smtClean="0"/>
              <a:t>es déchets dans l’intestin</a:t>
            </a:r>
          </a:p>
          <a:p>
            <a:pPr marL="342900" indent="-342900">
              <a:buAutoNum type="alphaLcPeriod"/>
            </a:pPr>
            <a:r>
              <a:rPr lang="fr-FR" dirty="0" smtClean="0"/>
              <a:t>un liquide produit par l’intestin</a:t>
            </a:r>
            <a:endParaRPr lang="sk-SK" dirty="0"/>
          </a:p>
        </p:txBody>
      </p:sp>
      <p:sp>
        <p:nvSpPr>
          <p:cNvPr id="10" name="BlokTextu 9"/>
          <p:cNvSpPr txBox="1"/>
          <p:nvPr/>
        </p:nvSpPr>
        <p:spPr>
          <a:xfrm>
            <a:off x="1615260" y="4924901"/>
            <a:ext cx="60486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/>
              <a:t>L'intestin</a:t>
            </a:r>
            <a:r>
              <a:rPr lang="sk-SK" dirty="0"/>
              <a:t> </a:t>
            </a:r>
            <a:r>
              <a:rPr lang="sk-SK" dirty="0" err="1"/>
              <a:t>grêle</a:t>
            </a:r>
            <a:r>
              <a:rPr lang="sk-SK" dirty="0"/>
              <a:t> </a:t>
            </a:r>
            <a:r>
              <a:rPr lang="sk-SK" dirty="0" err="1" smtClean="0"/>
              <a:t>comporte</a:t>
            </a:r>
            <a:endParaRPr lang="fr-FR" dirty="0" smtClean="0"/>
          </a:p>
          <a:p>
            <a:pPr marL="342900" indent="-342900">
              <a:buAutoNum type="alphaLcPeriod"/>
            </a:pPr>
            <a:r>
              <a:rPr lang="fr-FR" dirty="0" smtClean="0"/>
              <a:t>duodénum, jéjunum, iléon</a:t>
            </a:r>
          </a:p>
          <a:p>
            <a:pPr marL="342900" indent="-342900">
              <a:buAutoNum type="alphaLcPeriod"/>
            </a:pPr>
            <a:r>
              <a:rPr lang="sk-SK" dirty="0" err="1"/>
              <a:t>colon</a:t>
            </a:r>
            <a:r>
              <a:rPr lang="sk-SK" dirty="0"/>
              <a:t> </a:t>
            </a:r>
            <a:r>
              <a:rPr lang="sk-SK" dirty="0" err="1"/>
              <a:t>sigmoïde</a:t>
            </a:r>
            <a:r>
              <a:rPr lang="sk-SK" dirty="0"/>
              <a:t>, </a:t>
            </a:r>
            <a:r>
              <a:rPr lang="sk-SK" dirty="0" err="1"/>
              <a:t>colon</a:t>
            </a:r>
            <a:r>
              <a:rPr lang="sk-SK" dirty="0"/>
              <a:t> </a:t>
            </a:r>
            <a:r>
              <a:rPr lang="sk-SK" dirty="0" err="1"/>
              <a:t>transverse</a:t>
            </a:r>
            <a:r>
              <a:rPr lang="sk-SK" dirty="0"/>
              <a:t>, </a:t>
            </a:r>
            <a:r>
              <a:rPr lang="sk-SK" dirty="0" err="1"/>
              <a:t>colon</a:t>
            </a:r>
            <a:r>
              <a:rPr lang="sk-SK" dirty="0"/>
              <a:t> </a:t>
            </a:r>
            <a:r>
              <a:rPr lang="sk-SK" dirty="0" err="1" smtClean="0"/>
              <a:t>descendant</a:t>
            </a:r>
            <a:endParaRPr lang="fr-FR" dirty="0" smtClean="0"/>
          </a:p>
          <a:p>
            <a:pPr marL="342900" indent="-342900">
              <a:buAutoNum type="alphaLcPeriod"/>
            </a:pPr>
            <a:r>
              <a:rPr lang="fr-FR" dirty="0"/>
              <a:t>iléon, colon ascendant, colon transverse</a:t>
            </a:r>
            <a:endParaRPr lang="fr-FR" dirty="0" smtClean="0"/>
          </a:p>
          <a:p>
            <a:pPr marL="342900" indent="-342900">
              <a:buAutoNum type="alphaLcPeriod"/>
            </a:pPr>
            <a:endParaRPr lang="fr-FR" dirty="0" smtClean="0"/>
          </a:p>
          <a:p>
            <a:pPr marL="342900" indent="-342900">
              <a:buAutoNum type="alphaLcPeriod"/>
            </a:pPr>
            <a:endParaRPr lang="sk-SK" dirty="0"/>
          </a:p>
        </p:txBody>
      </p:sp>
      <p:sp>
        <p:nvSpPr>
          <p:cNvPr id="11" name="Usmiata tvár 10"/>
          <p:cNvSpPr/>
          <p:nvPr/>
        </p:nvSpPr>
        <p:spPr>
          <a:xfrm>
            <a:off x="7596336" y="5802064"/>
            <a:ext cx="936104" cy="806465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Zaoblený obdĺžnik 9">
            <a:hlinkClick r:id="rId2" action="ppaction://hlinksldjump"/>
          </p:cNvPr>
          <p:cNvSpPr/>
          <p:nvPr/>
        </p:nvSpPr>
        <p:spPr>
          <a:xfrm>
            <a:off x="0" y="3317063"/>
            <a:ext cx="1008112" cy="504056"/>
          </a:xfrm>
          <a:prstGeom prst="roundRect">
            <a:avLst/>
          </a:prstGeom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050" b="1" dirty="0" smtClean="0">
                <a:solidFill>
                  <a:schemeClr val="tx1"/>
                </a:solidFill>
              </a:rPr>
              <a:t>EXERCICES</a:t>
            </a:r>
            <a:endParaRPr lang="sk-SK" sz="105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094943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3</a:t>
            </a:r>
            <a:endParaRPr lang="sk-SK" dirty="0"/>
          </a:p>
        </p:txBody>
      </p:sp>
      <p:sp>
        <p:nvSpPr>
          <p:cNvPr id="3" name="Obdĺžnik 2"/>
          <p:cNvSpPr/>
          <p:nvPr/>
        </p:nvSpPr>
        <p:spPr>
          <a:xfrm>
            <a:off x="1115616" y="2132856"/>
            <a:ext cx="60486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Broyage des aliments par les mâchoires et les dents : </a:t>
            </a:r>
            <a:endParaRPr lang="sk-SK" dirty="0"/>
          </a:p>
        </p:txBody>
      </p:sp>
      <p:sp>
        <p:nvSpPr>
          <p:cNvPr id="4" name="Obdĺžnik 3"/>
          <p:cNvSpPr/>
          <p:nvPr/>
        </p:nvSpPr>
        <p:spPr>
          <a:xfrm>
            <a:off x="1115616" y="2686854"/>
            <a:ext cx="63741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Passage du bol alimentaire de la bouche à l’œsophage :</a:t>
            </a:r>
            <a:endParaRPr lang="sk-SK" dirty="0"/>
          </a:p>
        </p:txBody>
      </p:sp>
      <p:sp>
        <p:nvSpPr>
          <p:cNvPr id="5" name="Obdĺžnik 4"/>
          <p:cNvSpPr/>
          <p:nvPr/>
        </p:nvSpPr>
        <p:spPr>
          <a:xfrm>
            <a:off x="1115616" y="3221802"/>
            <a:ext cx="60486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Glandes déversant leur suc dans la cavité buccale : </a:t>
            </a:r>
            <a:endParaRPr lang="sk-SK" dirty="0"/>
          </a:p>
        </p:txBody>
      </p:sp>
      <p:sp>
        <p:nvSpPr>
          <p:cNvPr id="6" name="Obdĺžnik 5"/>
          <p:cNvSpPr/>
          <p:nvPr/>
        </p:nvSpPr>
        <p:spPr>
          <a:xfrm>
            <a:off x="1105469" y="3776383"/>
            <a:ext cx="6912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Mouvements de la paroi du tube digestif assurant la progression des aliments :</a:t>
            </a:r>
            <a:endParaRPr lang="sk-SK" dirty="0"/>
          </a:p>
        </p:txBody>
      </p:sp>
      <p:sp>
        <p:nvSpPr>
          <p:cNvPr id="7" name="BlokTextu 6"/>
          <p:cNvSpPr txBox="1"/>
          <p:nvPr/>
        </p:nvSpPr>
        <p:spPr>
          <a:xfrm>
            <a:off x="683568" y="1481669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TROUVEZ LE MOT DÉFINI:</a:t>
            </a:r>
            <a:endParaRPr lang="sk-SK" b="1" dirty="0"/>
          </a:p>
        </p:txBody>
      </p:sp>
      <p:sp>
        <p:nvSpPr>
          <p:cNvPr id="8" name="Obdĺžnik 7"/>
          <p:cNvSpPr/>
          <p:nvPr/>
        </p:nvSpPr>
        <p:spPr>
          <a:xfrm>
            <a:off x="7092280" y="2153181"/>
            <a:ext cx="1440160" cy="32868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9" name="Obdĺžnik 8"/>
          <p:cNvSpPr/>
          <p:nvPr/>
        </p:nvSpPr>
        <p:spPr>
          <a:xfrm>
            <a:off x="1115616" y="4494722"/>
            <a:ext cx="2595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 err="1"/>
              <a:t>Catalyseur</a:t>
            </a:r>
            <a:r>
              <a:rPr lang="sk-SK" dirty="0"/>
              <a:t> </a:t>
            </a:r>
            <a:r>
              <a:rPr lang="sk-SK" dirty="0" err="1"/>
              <a:t>biologique</a:t>
            </a:r>
            <a:r>
              <a:rPr lang="sk-SK" dirty="0"/>
              <a:t> : </a:t>
            </a:r>
          </a:p>
        </p:txBody>
      </p:sp>
      <p:sp>
        <p:nvSpPr>
          <p:cNvPr id="10" name="Obdĺžnik 9"/>
          <p:cNvSpPr/>
          <p:nvPr/>
        </p:nvSpPr>
        <p:spPr>
          <a:xfrm>
            <a:off x="1115616" y="5013176"/>
            <a:ext cx="6480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Synonyme de "cellule épithéliale de l'intestin </a:t>
            </a:r>
            <a:r>
              <a:rPr lang="fr-FR" dirty="0" smtClean="0"/>
              <a:t>grêle":</a:t>
            </a:r>
            <a:r>
              <a:rPr lang="fr-FR" dirty="0"/>
              <a:t> </a:t>
            </a:r>
            <a:endParaRPr lang="sk-SK" dirty="0"/>
          </a:p>
        </p:txBody>
      </p:sp>
      <p:sp>
        <p:nvSpPr>
          <p:cNvPr id="11" name="Usmiata tvár 10"/>
          <p:cNvSpPr/>
          <p:nvPr/>
        </p:nvSpPr>
        <p:spPr>
          <a:xfrm>
            <a:off x="7596336" y="5802064"/>
            <a:ext cx="936104" cy="806465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Obdĺžnik 11"/>
          <p:cNvSpPr/>
          <p:nvPr/>
        </p:nvSpPr>
        <p:spPr>
          <a:xfrm>
            <a:off x="7092280" y="2697285"/>
            <a:ext cx="1440160" cy="32868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3" name="Obdĺžnik 12"/>
          <p:cNvSpPr/>
          <p:nvPr/>
        </p:nvSpPr>
        <p:spPr>
          <a:xfrm>
            <a:off x="7092280" y="3229977"/>
            <a:ext cx="1440160" cy="32868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4" name="Obdĺžnik 13"/>
          <p:cNvSpPr/>
          <p:nvPr/>
        </p:nvSpPr>
        <p:spPr>
          <a:xfrm>
            <a:off x="7092280" y="4112348"/>
            <a:ext cx="1440160" cy="32868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 sz="1600" dirty="0"/>
          </a:p>
        </p:txBody>
      </p:sp>
      <p:sp>
        <p:nvSpPr>
          <p:cNvPr id="15" name="Obdĺžnik 14"/>
          <p:cNvSpPr/>
          <p:nvPr/>
        </p:nvSpPr>
        <p:spPr>
          <a:xfrm>
            <a:off x="7087783" y="4578117"/>
            <a:ext cx="1440160" cy="32868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6" name="Obdĺžnik 15"/>
          <p:cNvSpPr/>
          <p:nvPr/>
        </p:nvSpPr>
        <p:spPr>
          <a:xfrm>
            <a:off x="7092280" y="5033501"/>
            <a:ext cx="1440160" cy="32868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7" name="BlokTextu 16"/>
          <p:cNvSpPr txBox="1"/>
          <p:nvPr/>
        </p:nvSpPr>
        <p:spPr>
          <a:xfrm>
            <a:off x="5004048" y="1851001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MASTICATION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18" name="BlokTextu 17"/>
          <p:cNvSpPr txBox="1"/>
          <p:nvPr/>
        </p:nvSpPr>
        <p:spPr>
          <a:xfrm>
            <a:off x="5004048" y="242524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DÉGLUTITION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19" name="BlokTextu 18"/>
          <p:cNvSpPr txBox="1"/>
          <p:nvPr/>
        </p:nvSpPr>
        <p:spPr>
          <a:xfrm>
            <a:off x="5004048" y="2952307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SALIVAIRES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20" name="BlokTextu 19"/>
          <p:cNvSpPr txBox="1"/>
          <p:nvPr/>
        </p:nvSpPr>
        <p:spPr>
          <a:xfrm>
            <a:off x="5004048" y="4053382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PÉRISTALTISME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21" name="BlokTextu 20"/>
          <p:cNvSpPr txBox="1"/>
          <p:nvPr/>
        </p:nvSpPr>
        <p:spPr>
          <a:xfrm>
            <a:off x="4999368" y="4398497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ENZYME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22" name="BlokTextu 21"/>
          <p:cNvSpPr txBox="1"/>
          <p:nvPr/>
        </p:nvSpPr>
        <p:spPr>
          <a:xfrm>
            <a:off x="4999368" y="4765561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VILLOSITÉ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23" name="Zaoblený obdĺžnik 9">
            <a:hlinkClick r:id="rId2" action="ppaction://hlinksldjump"/>
          </p:cNvPr>
          <p:cNvSpPr/>
          <p:nvPr/>
        </p:nvSpPr>
        <p:spPr>
          <a:xfrm>
            <a:off x="0" y="3317063"/>
            <a:ext cx="1008112" cy="504056"/>
          </a:xfrm>
          <a:prstGeom prst="roundRect">
            <a:avLst/>
          </a:prstGeom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050" b="1" dirty="0" smtClean="0">
                <a:solidFill>
                  <a:schemeClr val="tx1"/>
                </a:solidFill>
              </a:rPr>
              <a:t>EXERCICES</a:t>
            </a:r>
            <a:endParaRPr lang="sk-SK" sz="105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839455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7200800" cy="1371600"/>
          </a:xfrm>
        </p:spPr>
        <p:txBody>
          <a:bodyPr>
            <a:normAutofit/>
          </a:bodyPr>
          <a:lstStyle/>
          <a:p>
            <a:r>
              <a:rPr lang="fr-FR" dirty="0" smtClean="0"/>
              <a:t>Merci pour </a:t>
            </a:r>
            <a:r>
              <a:rPr lang="sk-SK" dirty="0"/>
              <a:t/>
            </a:r>
            <a:br>
              <a:rPr lang="sk-SK" dirty="0"/>
            </a:br>
            <a:r>
              <a:rPr lang="fr-FR" smtClean="0"/>
              <a:t>votre </a:t>
            </a:r>
            <a:r>
              <a:rPr lang="fr-FR" dirty="0" smtClean="0"/>
              <a:t>attention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204492242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4000"/>
                <a:satMod val="110000"/>
              </a:schemeClr>
            </a:gs>
            <a:gs pos="44000">
              <a:schemeClr val="bg1">
                <a:tint val="93000"/>
                <a:satMod val="115000"/>
              </a:schemeClr>
            </a:gs>
            <a:gs pos="100000">
              <a:schemeClr val="bg1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Fonction</a:t>
            </a:r>
            <a:endParaRPr lang="sk-SK" dirty="0"/>
          </a:p>
        </p:txBody>
      </p:sp>
      <p:sp>
        <p:nvSpPr>
          <p:cNvPr id="3" name="BlokTextu 2"/>
          <p:cNvSpPr txBox="1"/>
          <p:nvPr/>
        </p:nvSpPr>
        <p:spPr>
          <a:xfrm>
            <a:off x="1259632" y="1916832"/>
            <a:ext cx="65527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sz="2800" dirty="0" smtClean="0"/>
              <a:t>Assure la transfomation des aliments en nutriments grâce aux enzymes digestives.</a:t>
            </a:r>
            <a:endParaRPr lang="sk-SK" sz="2800" dirty="0" smtClean="0"/>
          </a:p>
          <a:p>
            <a:endParaRPr lang="fr-FR" sz="2800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sz="2800" dirty="0" smtClean="0"/>
              <a:t>Permet l’absorption des aliments dans le milieu intérieur.</a:t>
            </a:r>
          </a:p>
          <a:p>
            <a:endParaRPr lang="fr-FR" sz="2400" dirty="0" smtClean="0"/>
          </a:p>
          <a:p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1349750036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Schéma</a:t>
            </a:r>
            <a:endParaRPr lang="sk-SK" dirty="0"/>
          </a:p>
        </p:txBody>
      </p:sp>
      <p:pic>
        <p:nvPicPr>
          <p:cNvPr id="28" name="Picture 2" descr="digestif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5" t="5471" r="13015"/>
          <a:stretch/>
        </p:blipFill>
        <p:spPr bwMode="auto">
          <a:xfrm>
            <a:off x="3525225" y="1426103"/>
            <a:ext cx="2881745" cy="4696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Rovná spojovacia šípka 28"/>
          <p:cNvCxnSpPr/>
          <p:nvPr/>
        </p:nvCxnSpPr>
        <p:spPr>
          <a:xfrm flipH="1">
            <a:off x="3275856" y="2636912"/>
            <a:ext cx="13681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ovná spojnica 29"/>
          <p:cNvCxnSpPr/>
          <p:nvPr/>
        </p:nvCxnSpPr>
        <p:spPr>
          <a:xfrm flipH="1">
            <a:off x="3959932" y="2492896"/>
            <a:ext cx="97282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ovná spojovacia šípka 30"/>
          <p:cNvCxnSpPr/>
          <p:nvPr/>
        </p:nvCxnSpPr>
        <p:spPr>
          <a:xfrm flipH="1">
            <a:off x="3275856" y="3959130"/>
            <a:ext cx="117048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ovná spojovacia šípka 31"/>
          <p:cNvCxnSpPr/>
          <p:nvPr/>
        </p:nvCxnSpPr>
        <p:spPr>
          <a:xfrm flipH="1">
            <a:off x="3275856" y="4797152"/>
            <a:ext cx="151216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ovná spojovacia šípka 32"/>
          <p:cNvCxnSpPr/>
          <p:nvPr/>
        </p:nvCxnSpPr>
        <p:spPr>
          <a:xfrm flipH="1">
            <a:off x="3275856" y="4365104"/>
            <a:ext cx="13681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ovná spojovacia šípka 33"/>
          <p:cNvCxnSpPr/>
          <p:nvPr/>
        </p:nvCxnSpPr>
        <p:spPr>
          <a:xfrm>
            <a:off x="4788024" y="2348880"/>
            <a:ext cx="201622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ovná spojovacia šípka 34"/>
          <p:cNvCxnSpPr/>
          <p:nvPr/>
        </p:nvCxnSpPr>
        <p:spPr>
          <a:xfrm>
            <a:off x="4932752" y="2636912"/>
            <a:ext cx="187149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ovná spojovacia šípka 35"/>
          <p:cNvCxnSpPr/>
          <p:nvPr/>
        </p:nvCxnSpPr>
        <p:spPr>
          <a:xfrm>
            <a:off x="4932752" y="3284984"/>
            <a:ext cx="187149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ovná spojovacia šípka 36"/>
          <p:cNvCxnSpPr/>
          <p:nvPr/>
        </p:nvCxnSpPr>
        <p:spPr>
          <a:xfrm>
            <a:off x="5364088" y="4221088"/>
            <a:ext cx="144016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ovná spojovacia šípka 37"/>
          <p:cNvCxnSpPr/>
          <p:nvPr/>
        </p:nvCxnSpPr>
        <p:spPr>
          <a:xfrm>
            <a:off x="5220072" y="5085184"/>
            <a:ext cx="158417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ovná spojovacia šípka 38"/>
          <p:cNvCxnSpPr/>
          <p:nvPr/>
        </p:nvCxnSpPr>
        <p:spPr>
          <a:xfrm>
            <a:off x="5508104" y="5517232"/>
            <a:ext cx="129614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ovná spojovacia šípka 39"/>
          <p:cNvCxnSpPr/>
          <p:nvPr/>
        </p:nvCxnSpPr>
        <p:spPr>
          <a:xfrm>
            <a:off x="4932752" y="5877272"/>
            <a:ext cx="187149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BlokTextu 40"/>
          <p:cNvSpPr txBox="1"/>
          <p:nvPr/>
        </p:nvSpPr>
        <p:spPr>
          <a:xfrm>
            <a:off x="1204354" y="2438702"/>
            <a:ext cx="233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/>
              <a:t>g</a:t>
            </a:r>
            <a:r>
              <a:rPr lang="sk-SK" dirty="0" err="1" smtClean="0"/>
              <a:t>landes</a:t>
            </a:r>
            <a:r>
              <a:rPr lang="sk-SK" dirty="0" smtClean="0"/>
              <a:t> </a:t>
            </a:r>
            <a:r>
              <a:rPr lang="sk-SK" dirty="0" err="1" smtClean="0"/>
              <a:t>salivaires</a:t>
            </a:r>
            <a:endParaRPr lang="sk-SK" dirty="0"/>
          </a:p>
        </p:txBody>
      </p:sp>
      <p:sp>
        <p:nvSpPr>
          <p:cNvPr id="42" name="BlokTextu 41"/>
          <p:cNvSpPr txBox="1"/>
          <p:nvPr/>
        </p:nvSpPr>
        <p:spPr>
          <a:xfrm>
            <a:off x="2607729" y="3710091"/>
            <a:ext cx="621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/>
              <a:t>foie</a:t>
            </a:r>
            <a:endParaRPr lang="sk-SK" dirty="0"/>
          </a:p>
        </p:txBody>
      </p:sp>
      <p:sp>
        <p:nvSpPr>
          <p:cNvPr id="43" name="BlokTextu 42"/>
          <p:cNvSpPr txBox="1"/>
          <p:nvPr/>
        </p:nvSpPr>
        <p:spPr>
          <a:xfrm>
            <a:off x="1547664" y="4115687"/>
            <a:ext cx="1994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v</a:t>
            </a:r>
            <a:r>
              <a:rPr lang="sk-SK" dirty="0" err="1" smtClean="0"/>
              <a:t>ésicul</a:t>
            </a:r>
            <a:r>
              <a:rPr lang="fr-FR" dirty="0" smtClean="0"/>
              <a:t>e </a:t>
            </a:r>
            <a:r>
              <a:rPr lang="sk-SK" dirty="0" err="1" smtClean="0"/>
              <a:t>biliaire</a:t>
            </a:r>
            <a:endParaRPr lang="sk-SK" dirty="0"/>
          </a:p>
        </p:txBody>
      </p:sp>
      <p:sp>
        <p:nvSpPr>
          <p:cNvPr id="44" name="BlokTextu 43"/>
          <p:cNvSpPr txBox="1"/>
          <p:nvPr/>
        </p:nvSpPr>
        <p:spPr>
          <a:xfrm>
            <a:off x="2131578" y="4577352"/>
            <a:ext cx="1159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/>
              <a:t>pancréas</a:t>
            </a:r>
            <a:endParaRPr lang="sk-SK" dirty="0"/>
          </a:p>
        </p:txBody>
      </p:sp>
      <p:sp>
        <p:nvSpPr>
          <p:cNvPr id="45" name="BlokTextu 44"/>
          <p:cNvSpPr txBox="1"/>
          <p:nvPr/>
        </p:nvSpPr>
        <p:spPr>
          <a:xfrm>
            <a:off x="6948264" y="1792371"/>
            <a:ext cx="1404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/>
              <a:t>cavité</a:t>
            </a:r>
            <a:r>
              <a:rPr lang="sk-SK" dirty="0" smtClean="0"/>
              <a:t> </a:t>
            </a:r>
            <a:r>
              <a:rPr lang="sk-SK" dirty="0" err="1" smtClean="0"/>
              <a:t>buccale</a:t>
            </a:r>
            <a:endParaRPr lang="sk-SK" dirty="0"/>
          </a:p>
        </p:txBody>
      </p:sp>
      <p:sp>
        <p:nvSpPr>
          <p:cNvPr id="46" name="BlokTextu 45"/>
          <p:cNvSpPr txBox="1"/>
          <p:nvPr/>
        </p:nvSpPr>
        <p:spPr>
          <a:xfrm>
            <a:off x="6948264" y="2491028"/>
            <a:ext cx="1116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/>
              <a:t>pharynx</a:t>
            </a:r>
            <a:endParaRPr lang="sk-SK" dirty="0"/>
          </a:p>
        </p:txBody>
      </p:sp>
      <p:sp>
        <p:nvSpPr>
          <p:cNvPr id="47" name="BlokTextu 46"/>
          <p:cNvSpPr txBox="1"/>
          <p:nvPr/>
        </p:nvSpPr>
        <p:spPr>
          <a:xfrm>
            <a:off x="6948264" y="3059837"/>
            <a:ext cx="1548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/>
              <a:t>oesophage</a:t>
            </a:r>
            <a:endParaRPr lang="sk-SK" dirty="0"/>
          </a:p>
        </p:txBody>
      </p:sp>
      <p:sp>
        <p:nvSpPr>
          <p:cNvPr id="48" name="BlokTextu 47"/>
          <p:cNvSpPr txBox="1"/>
          <p:nvPr/>
        </p:nvSpPr>
        <p:spPr>
          <a:xfrm>
            <a:off x="6969255" y="3995772"/>
            <a:ext cx="1404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/>
              <a:t>estomac</a:t>
            </a:r>
            <a:endParaRPr lang="sk-SK" dirty="0"/>
          </a:p>
        </p:txBody>
      </p:sp>
      <p:sp>
        <p:nvSpPr>
          <p:cNvPr id="49" name="BlokTextu 48"/>
          <p:cNvSpPr txBox="1"/>
          <p:nvPr/>
        </p:nvSpPr>
        <p:spPr>
          <a:xfrm>
            <a:off x="6948264" y="4623518"/>
            <a:ext cx="11163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</a:t>
            </a:r>
            <a:r>
              <a:rPr lang="sk-SK" dirty="0" err="1" smtClean="0"/>
              <a:t>ntestin</a:t>
            </a:r>
            <a:r>
              <a:rPr lang="sk-SK" dirty="0" smtClean="0"/>
              <a:t> </a:t>
            </a:r>
            <a:r>
              <a:rPr lang="sk-SK" dirty="0" err="1" smtClean="0"/>
              <a:t>gr</a:t>
            </a:r>
            <a:r>
              <a:rPr lang="fr-FR" dirty="0" smtClean="0"/>
              <a:t>êle</a:t>
            </a:r>
            <a:endParaRPr lang="sk-SK" dirty="0"/>
          </a:p>
        </p:txBody>
      </p:sp>
      <p:sp>
        <p:nvSpPr>
          <p:cNvPr id="50" name="BlokTextu 49"/>
          <p:cNvSpPr txBox="1"/>
          <p:nvPr/>
        </p:nvSpPr>
        <p:spPr>
          <a:xfrm>
            <a:off x="6948264" y="569260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rectum</a:t>
            </a:r>
            <a:endParaRPr lang="sk-SK" dirty="0"/>
          </a:p>
        </p:txBody>
      </p:sp>
      <p:sp>
        <p:nvSpPr>
          <p:cNvPr id="3" name="BlokTextu 2"/>
          <p:cNvSpPr txBox="1"/>
          <p:nvPr/>
        </p:nvSpPr>
        <p:spPr>
          <a:xfrm>
            <a:off x="6948264" y="5347955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gros intestin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389604287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Tube </a:t>
            </a:r>
            <a:r>
              <a:rPr lang="sk-SK" dirty="0" err="1" smtClean="0"/>
              <a:t>digestif</a:t>
            </a:r>
            <a:endParaRPr lang="sk-SK" dirty="0"/>
          </a:p>
        </p:txBody>
      </p:sp>
      <p:sp>
        <p:nvSpPr>
          <p:cNvPr id="3" name="BlokTextu 2"/>
          <p:cNvSpPr txBox="1"/>
          <p:nvPr/>
        </p:nvSpPr>
        <p:spPr>
          <a:xfrm>
            <a:off x="1979712" y="2060848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dirty="0"/>
          </a:p>
        </p:txBody>
      </p:sp>
      <p:sp>
        <p:nvSpPr>
          <p:cNvPr id="4" name="BlokTextu 3"/>
          <p:cNvSpPr txBox="1"/>
          <p:nvPr/>
        </p:nvSpPr>
        <p:spPr>
          <a:xfrm>
            <a:off x="1403648" y="1667999"/>
            <a:ext cx="59766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err="1" smtClean="0"/>
              <a:t>Canal</a:t>
            </a:r>
            <a:r>
              <a:rPr lang="sk-SK" sz="2800" dirty="0"/>
              <a:t> </a:t>
            </a:r>
            <a:r>
              <a:rPr lang="sk-SK" sz="2800" dirty="0" err="1" smtClean="0"/>
              <a:t>dans</a:t>
            </a:r>
            <a:r>
              <a:rPr lang="sk-SK" sz="2800" dirty="0" smtClean="0"/>
              <a:t> </a:t>
            </a:r>
            <a:r>
              <a:rPr lang="sk-SK" sz="2800" dirty="0" err="1" smtClean="0"/>
              <a:t>lequel</a:t>
            </a:r>
            <a:r>
              <a:rPr lang="sk-SK" sz="2800" dirty="0" smtClean="0"/>
              <a:t> les </a:t>
            </a:r>
            <a:r>
              <a:rPr lang="sk-SK" sz="2800" dirty="0" err="1" smtClean="0"/>
              <a:t>aliments</a:t>
            </a:r>
            <a:r>
              <a:rPr lang="sk-SK" sz="2800" dirty="0" smtClean="0"/>
              <a:t> </a:t>
            </a:r>
            <a:r>
              <a:rPr lang="sk-SK" sz="2800" dirty="0" err="1" smtClean="0"/>
              <a:t>sont</a:t>
            </a:r>
            <a:r>
              <a:rPr lang="sk-SK" sz="2800" dirty="0" smtClean="0"/>
              <a:t> </a:t>
            </a:r>
            <a:r>
              <a:rPr lang="sk-SK" sz="2800" dirty="0" err="1" smtClean="0"/>
              <a:t>transformés</a:t>
            </a:r>
            <a:r>
              <a:rPr lang="sk-SK" sz="2800" dirty="0" smtClean="0"/>
              <a:t> en </a:t>
            </a:r>
            <a:r>
              <a:rPr lang="sk-SK" sz="2800" dirty="0" err="1" smtClean="0"/>
              <a:t>nutriments</a:t>
            </a:r>
            <a:r>
              <a:rPr lang="sk-SK" sz="2800" dirty="0" smtClean="0"/>
              <a:t>.</a:t>
            </a:r>
            <a:endParaRPr lang="sk-SK" sz="2800" dirty="0"/>
          </a:p>
        </p:txBody>
      </p:sp>
      <p:sp>
        <p:nvSpPr>
          <p:cNvPr id="5" name="BlokTextu 4"/>
          <p:cNvSpPr txBox="1"/>
          <p:nvPr/>
        </p:nvSpPr>
        <p:spPr>
          <a:xfrm>
            <a:off x="1403648" y="2696721"/>
            <a:ext cx="518457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    </a:t>
            </a:r>
            <a:r>
              <a:rPr lang="sk-SK" sz="2800" dirty="0" err="1" smtClean="0"/>
              <a:t>Parties</a:t>
            </a:r>
            <a:r>
              <a:rPr lang="sk-SK" dirty="0" smtClean="0"/>
              <a:t> –</a:t>
            </a:r>
            <a:r>
              <a:rPr lang="fr-FR" dirty="0" smtClean="0"/>
              <a:t>	</a:t>
            </a:r>
            <a:r>
              <a:rPr lang="sk-SK" dirty="0" smtClean="0"/>
              <a:t> </a:t>
            </a:r>
            <a:r>
              <a:rPr lang="sk-SK" sz="2800" dirty="0" err="1" smtClean="0"/>
              <a:t>bouche</a:t>
            </a:r>
            <a:endParaRPr lang="sk-SK" sz="2800" dirty="0" smtClean="0"/>
          </a:p>
          <a:p>
            <a:r>
              <a:rPr lang="sk-SK" sz="2800" dirty="0"/>
              <a:t>	</a:t>
            </a:r>
            <a:r>
              <a:rPr lang="sk-SK" sz="2800" dirty="0" smtClean="0"/>
              <a:t>	 </a:t>
            </a:r>
            <a:r>
              <a:rPr lang="sk-SK" sz="2800" dirty="0" err="1" smtClean="0"/>
              <a:t>pharynx</a:t>
            </a:r>
            <a:endParaRPr lang="sk-SK" sz="2800" dirty="0" smtClean="0"/>
          </a:p>
          <a:p>
            <a:r>
              <a:rPr lang="sk-SK" sz="2800" dirty="0"/>
              <a:t>	</a:t>
            </a:r>
            <a:r>
              <a:rPr lang="fr-FR" sz="2800" dirty="0" smtClean="0"/>
              <a:t>	</a:t>
            </a:r>
            <a:r>
              <a:rPr lang="sk-SK" sz="2800" dirty="0" smtClean="0"/>
              <a:t> </a:t>
            </a:r>
            <a:r>
              <a:rPr lang="sk-SK" sz="2800" dirty="0" err="1" smtClean="0"/>
              <a:t>oesophage</a:t>
            </a:r>
            <a:endParaRPr lang="sk-SK" sz="2800" dirty="0" smtClean="0"/>
          </a:p>
          <a:p>
            <a:r>
              <a:rPr lang="sk-SK" sz="2800" dirty="0"/>
              <a:t>	</a:t>
            </a:r>
            <a:r>
              <a:rPr lang="fr-FR" sz="2800" dirty="0" smtClean="0"/>
              <a:t>	</a:t>
            </a:r>
            <a:r>
              <a:rPr lang="sk-SK" sz="2800" dirty="0" smtClean="0"/>
              <a:t> </a:t>
            </a:r>
            <a:r>
              <a:rPr lang="sk-SK" sz="2800" dirty="0" err="1" smtClean="0"/>
              <a:t>estomac</a:t>
            </a:r>
            <a:endParaRPr lang="sk-SK" sz="2800" dirty="0" smtClean="0"/>
          </a:p>
          <a:p>
            <a:r>
              <a:rPr lang="sk-SK" sz="2800" dirty="0"/>
              <a:t>	</a:t>
            </a:r>
            <a:r>
              <a:rPr lang="fr-FR" sz="2800" dirty="0"/>
              <a:t> </a:t>
            </a:r>
            <a:r>
              <a:rPr lang="fr-FR" sz="2800" dirty="0" smtClean="0"/>
              <a:t>         intestin grêle</a:t>
            </a:r>
          </a:p>
          <a:p>
            <a:r>
              <a:rPr lang="fr-FR" sz="2800" dirty="0" smtClean="0"/>
              <a:t>	</a:t>
            </a:r>
            <a:r>
              <a:rPr lang="fr-FR" sz="2800" dirty="0"/>
              <a:t>	</a:t>
            </a:r>
            <a:r>
              <a:rPr lang="fr-FR" sz="2800" dirty="0" smtClean="0"/>
              <a:t> gros intestin</a:t>
            </a:r>
          </a:p>
          <a:p>
            <a:r>
              <a:rPr lang="fr-FR" sz="2800" dirty="0" smtClean="0"/>
              <a:t>	</a:t>
            </a:r>
            <a:r>
              <a:rPr lang="fr-FR" sz="2800" dirty="0"/>
              <a:t>	</a:t>
            </a:r>
            <a:r>
              <a:rPr lang="fr-FR" sz="2800" dirty="0" smtClean="0"/>
              <a:t> rectum</a:t>
            </a:r>
          </a:p>
          <a:p>
            <a:r>
              <a:rPr lang="fr-FR" sz="2800" dirty="0"/>
              <a:t>	</a:t>
            </a:r>
            <a:r>
              <a:rPr lang="fr-FR" sz="2800" dirty="0" smtClean="0"/>
              <a:t>	 anus</a:t>
            </a:r>
            <a:endParaRPr lang="sk-SK" sz="2800" dirty="0"/>
          </a:p>
        </p:txBody>
      </p:sp>
    </p:spTree>
    <p:extLst>
      <p:ext uri="{BB962C8B-B14F-4D97-AF65-F5344CB8AC3E}">
        <p14:creationId xmlns:p14="http://schemas.microsoft.com/office/powerpoint/2010/main" val="2511370835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Cavité</a:t>
            </a:r>
            <a:r>
              <a:rPr lang="sk-SK" dirty="0" smtClean="0"/>
              <a:t> </a:t>
            </a:r>
            <a:r>
              <a:rPr lang="sk-SK" dirty="0" err="1" smtClean="0"/>
              <a:t>buccale</a:t>
            </a:r>
            <a:endParaRPr lang="sk-SK" dirty="0"/>
          </a:p>
        </p:txBody>
      </p:sp>
      <p:pic>
        <p:nvPicPr>
          <p:cNvPr id="1026" name="Picture 2" descr="http://fr.academic.ru/pictures/frwiki/67/Cavit%C3%A9_buccal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99"/>
          <a:stretch/>
        </p:blipFill>
        <p:spPr bwMode="auto">
          <a:xfrm>
            <a:off x="1187624" y="3356992"/>
            <a:ext cx="3810000" cy="2792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aoblený obdĺžnik 4">
            <a:hlinkClick r:id="rId3" action="ppaction://hlinksldjump"/>
          </p:cNvPr>
          <p:cNvSpPr/>
          <p:nvPr/>
        </p:nvSpPr>
        <p:spPr>
          <a:xfrm>
            <a:off x="7088476" y="5661248"/>
            <a:ext cx="1296144" cy="57606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 smtClean="0">
                <a:solidFill>
                  <a:schemeClr val="tx1"/>
                </a:solidFill>
              </a:rPr>
              <a:t>DENT</a:t>
            </a:r>
            <a:endParaRPr lang="sk-SK" b="1" dirty="0">
              <a:solidFill>
                <a:schemeClr val="tx1"/>
              </a:solidFill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1043608" y="1539636"/>
            <a:ext cx="6552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Aliments sont broyés grâce aux dents et à la langue et mélangés à la salive</a:t>
            </a:r>
            <a:r>
              <a:rPr lang="sk-SK" sz="2400" dirty="0" smtClean="0"/>
              <a:t>.</a:t>
            </a:r>
            <a:endParaRPr lang="sk-SK" sz="2400" dirty="0"/>
          </a:p>
        </p:txBody>
      </p:sp>
      <p:sp>
        <p:nvSpPr>
          <p:cNvPr id="8" name="BlokTextu 7"/>
          <p:cNvSpPr txBox="1"/>
          <p:nvPr/>
        </p:nvSpPr>
        <p:spPr>
          <a:xfrm>
            <a:off x="5217987" y="2263331"/>
            <a:ext cx="36068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BOL ALIMENTAIRE – nom donné au aliments après avoir été transformés dans la bouche</a:t>
            </a:r>
            <a:r>
              <a:rPr lang="sk-SK" sz="2400" dirty="0" smtClean="0"/>
              <a:t>.</a:t>
            </a:r>
            <a:endParaRPr lang="fr-FR" sz="2400" dirty="0" smtClean="0"/>
          </a:p>
          <a:p>
            <a:r>
              <a:rPr lang="fr-FR" sz="2400" dirty="0" smtClean="0"/>
              <a:t>DEGLUTITION – passage des aliments par le pharynx vers l’</a:t>
            </a:r>
            <a:r>
              <a:rPr lang="fr-FR" sz="2400" dirty="0" err="1" smtClean="0"/>
              <a:t>oesophage</a:t>
            </a:r>
            <a:r>
              <a:rPr lang="sk-SK" sz="2400" dirty="0" smtClean="0"/>
              <a:t>.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4212967350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DENTS</a:t>
            </a:r>
            <a:endParaRPr lang="sk-SK" dirty="0"/>
          </a:p>
        </p:txBody>
      </p:sp>
      <p:pic>
        <p:nvPicPr>
          <p:cNvPr id="3074" name="Picture 2" descr="http://www.medecine-et-sante.com/gimages/dentspet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636912"/>
            <a:ext cx="4225521" cy="391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dental-co.com/Content/i/images/toothStructu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32656"/>
            <a:ext cx="4759260" cy="3090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BlokTextu 2"/>
          <p:cNvSpPr txBox="1"/>
          <p:nvPr/>
        </p:nvSpPr>
        <p:spPr>
          <a:xfrm>
            <a:off x="6012160" y="4370328"/>
            <a:ext cx="25922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Incisives - 8</a:t>
            </a:r>
          </a:p>
          <a:p>
            <a:r>
              <a:rPr lang="fr-FR" sz="2400" dirty="0" smtClean="0"/>
              <a:t>Canines - 4</a:t>
            </a:r>
          </a:p>
          <a:p>
            <a:r>
              <a:rPr lang="fr-FR" sz="2400" dirty="0" smtClean="0"/>
              <a:t>Prémolaires - 8</a:t>
            </a:r>
          </a:p>
          <a:p>
            <a:r>
              <a:rPr lang="fr-FR" sz="2400" dirty="0" smtClean="0"/>
              <a:t>Molaires - 12</a:t>
            </a:r>
          </a:p>
          <a:p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3089837620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Pharynx</a:t>
            </a:r>
            <a:r>
              <a:rPr lang="sk-SK" dirty="0" smtClean="0"/>
              <a:t>, </a:t>
            </a:r>
            <a:r>
              <a:rPr lang="sk-SK" dirty="0" err="1" smtClean="0"/>
              <a:t>oesophage</a:t>
            </a:r>
            <a:endParaRPr lang="sk-SK" dirty="0"/>
          </a:p>
        </p:txBody>
      </p:sp>
      <p:sp>
        <p:nvSpPr>
          <p:cNvPr id="3" name="AutoShape 6" descr="data:image/jpeg;base64,/9j/4AAQSkZJRgABAQAAAQABAAD/2wCEAAkGBxQQEBAUEBQQFRUUFBAUFRUWFBYVFxcVFBYYFhQVFxkYICggGBsmGxwWJDEhJikrLi4wFx8zODMtNyktLisBCgoKBQUFDgUFDisZExkrKysrKysrKysrKysrKysrKysrKysrKysrKysrKysrKysrKysrKysrKysrKysrKysrK//AABEIAOMA3gMBIgACEQEDEQH/xAAcAAACAgMBAQAAAAAAAAAAAAAAAQUGAwQHAgj/xABFEAACAQMCBAMFBQUDCgcAAAABAgMABBESIQUTMUEGIlEUMmFxgQcjQlKRM2JygqEVQ8EkU2NzkqKjsbLxFjRkg9HT8P/EABQBAQAAAAAAAAAAAAAAAAAAAAD/xAAUEQEAAAAAAAAAAAAAAAAAAAAA/9oADAMBAAIRAxEAPwDuNFKigKKKKApYp0UCp0VhkulVwhPmIZgPguMk+g3FBmp1ihlDgEdDuPl2NeWuQJFj/EVZv5VIGf1IoM1OlToCilRQOiiigKVBooHRRRQFFLNOgKKKKAoopUDopU6BUU6VAqeKVOgdI0UUCqpWrtcSyyDIE05t0+FvbE8wj+N9X0Iq2tVM8OKUNtGxOYLniEB+RJeMn5ppP1oKlxb7Q7yXiNxBw5YuTaMNYKFmlEbBZQp6L1wB8K6SBniCn/0rZ+GZV2rl3gnhYS/4nASQ0lxcAOEJdNyyNqPbJU9AOmTuBXRIr5hcQtNhWBe0lA93mPpkicfusBt/GBQWUUV5LjOMjPpTBoHRRRQOiiigKKKVA6KVOgVFOlQOlRToFRTooFTpUUBRRRQFFFGKAoorBeXKRRu8jBUQFmY9AB1NBj4nxCO3jaSVgqjHxJJOAqgbsxPQDc1VeEmWZppWTQWklcR9wzRrFGjEA+ZVGXIzpL43xUZxHiYctd3jGGOM4QH3oQ392i/iu3B3x7gbA3yaoXjDx/dztHBZlbOHBGFI5mnqBJJjCtjJKqTjuaDpz+GYHZjci3EzjSHVwspznSxbYlhkdBsRtitmw8NhUuEZ5pBMy5kaTmkFABE6nqpTSu3wzXALngxcrpHNc4Jdi+MddWo5Yj417srWaIF4Li6UZIDIzhcjrj82/wAqDu9lcyptPgTAnUD+IrtrXPVD1+tTvDr4eVTkk6iSfWuCcJ+1e4VORexe2IrbSHMcy49CvcfrV68PeLILwEWsy6tv8nucRz7dQjjyyD075oOq8wYzkfrXrNUx75wWEasoCljNcZijjGwwSRgNuOg2x1rxBfTModSsyKfft5ROEI/MuxP0znFBdqKgOC8V1jzSBlOrS225Xdug2x0IPQipO24nFI5RHBZQCQPQ/wCPTb40G7RRRQKinSoHSop0Cp0UUBSp0qAoop0CoooNACnSFI0Aapfibi6N7RJKwFrY+aQ/526ABjjHqEJU/FiPy1N+J+IvFGqQYNxO3KgHUBiPNI37qLlj8sd64b9rnF0QwcKtn+6tsNM7HeS4bJJc9zuWJ9W+FBT7rj11ctHLM2vB0Qp2BJGoqo777t3J79KvXC+EIeUHXmOxUAH3EY/LO/U4GfdzuRlaf4bsXUbDGok5GMqgyCQT0Zt1HoNR2q/8EvL20nMkaW8yYVeUUIYp0cI5PkHQAsMuRgDA2C3T2UNvHoSJGBOyYyGfGScb59dTaj3xjevNrCkm0+jSR5VGRGB03P4v1ZfgKlbDxzw65XTJKkMn4oZvu3Vu432bfuMg4rbPAI5RrhdXBOQ2dQx8wdz/APt6CNXw3bSYAZPTGnY/w6hpH0Aqg+MOApA330MkQ/BI7JyiewDo2z98ECupWPCeV55Oq5wWZf1z0UfAYpXUcc6OuoOWXOgDUu5xls5HU/0oOQ+M+Jz3fB42ndiYJkivVQqdeARbzDsNW2egz2qtWUlxwO5t7mBnCOI3dMnDRnBKOOh2Jwfn8a6I9pFwy9ad45ZbWSKRZE1NJpRyWA0scOiqpIHUZ2zW9/4TS6PMtjHLaShOU+vHKUZHL0Hcadxgb4yOu9A/H1jeM8F5wtGlWWHzRKRlXceSbSeoxkH4gVIeDobiGNpbxeXM1xHJyiQWWHQkBLY2Gdjj4CpSWMIWRA+mCOJV2Qq2hAIwzZ1KMkHTt0B71sxwbywYf7xZASQW86jykv0xjThTvmgsdrciRSVzszKQeoKnBFZ6hOBXRZpM/wB4sU6j01rpcfRlP61N0BRRRQKnRRQFFFFAjRRRQOiiigVFFFAViupljR3c4VFZmJ6BVGSfoKy5rT4zZ+0W88JOObFLHn01qVz/AFoKPx3jLWdlc8VmH30qcq1jO4ijc/dL/E2A7fQdq+eYrpdRafUzuXZ3O58wz9Sd9/jXefHkJv8Aw6rKPNDyXkQbkNATHOm3ceb9K4rwzgAnnwpypZSB6qWbG/yA/Wg6/wCDuDabO3aQJqkAlZSM4JH3YJ9AN8dyf3RVik5aKUGnJyWJIBJxgk57AbYG2NumzQV34oAzDaQtNJGgBeMfswRkZz5RkdNR/H6KaiJ+KMyn2ixPmxrYwRytt+VlyQR+bqdunSgtV7we3Yf5RBFI3YOgPXsSfhjbO2B/CNZPDzBibNBbnfLw5jzt1IGzAemFB7ZrQ4T4mFqq8kh0JANtcu6um+MxSSA6c7+RvL0AIqdg+1Dhqk81pIJDsQ6Fum2AyZUgH0OKCt8cbivLCyTwNpJIZrdC+O2WJ0r/ADaflUZwy947FKjG4WSNd2SRAFYflwqhsfvDAHrVkm8a8PJ1rNJMc5UcmQhRjqBgAfTFP+34rmNsAK2xCzLoQ59AmzsB2zn50FoSWPiEBwoV1Qhk2YB2QqVOOoAJH1rnnhOBuGXfEDLcC3gjjjdhJ5omkeRlXUnXJAPu7nPfFWHw+ptiZ55AqAAqpGkY7aUGN/QY69hvmCuuBjja3jEnmRPqMSNvqYHl57eSPSO+5bpmgvljxRJlSYC3kizpE8EhcLr284YAqCcb9sDoK2ba2MMoCBcAHqWBJAUBcAYcKg6tvuK+d+HXF3wS5do8vFnTNGc8uWPOGV17H0PavoDgHFFuLdCjMytEssLHq8TbANnqyN5W+h70Ga1blGJvwxzy2567JKcx/oxQfWrLVZt4/aYr0Id5BG6n0k5a4P8AtKKmuFXfOhik6a0ViPQkeZfocj6UG5RRRQOiiigWadI0UBTpU6AooooCg0UUHmg06M0FeufCq8yWSCa4t2lOqVY2Vo3bGCxjkDICe5A3qv232VwQtrhmnU6SuG0shBJb3QBjcnGMYzXQc1Hce4slpA8smTjAVB70jtskajuxOBQVfwb4dSOC7t2bVJHeSFpgoXLlUeNgCTkKjKuDkbGpQXBMKMQiuHMTYRSpZHKMQMbA+ucDO/SsnCkaysy9x5ppGMsgG+qeZto1+AJVB8AKhbu7ZJLa3Qoza39oONSiSVZHOB3ZSCcZ3A36igmW5cikhIsABiNvdIznUNgNm3PpVA41484RGxCqk/XdIwRtt3Uj616+1zjht7SCyiZlku8czvy7cYDDbfBJ6nsDXObbwRzE1qHIzjGDkjVpO39BQWSX7QeFsN7Qj5QxHA+orAPEvB20DS0QDFtrY7A7NpMbLpYj8Q/rWLh32bzMOW+sKHIGVAGnt21NnI3Hf5Vb+G/ZTaR41xO567s+SPUAZ/woPXApeEXcq+z3ZeQkaILx3ILdtIc5yMbDJA9K0Ps7W44Zxi6t71XQXOp4iTqRgrH3W6HGV+Pwqx3X2T2UsR0Rcl9tLhmDZG+o/HP/ACr0/C52t/Z7rMl1YOlzaTd544yDpz+cgGNh+8p70G19ovh1JYnZUBLEattvKCQD8/Wor7NkMfCIZNQPs91cjIGBymlKyhevlyS38tbPEfFM13cXUCwMtrBC8kkjbmRiqkIpGy4ycjqCMHFTX2e20cPBrMSctUaHW+ogLmYl2G/bLGgluAQKvtHLChA4jTHTEagMR/Nq/Sjw42BcR5/ZXEy/IPiVR+j1ngvYInS3RkVseVBsOmdIPTON8dcVqcFOLziKj89u/wBWiAP/AEignKM0UUCoop0BRQKKAooooDNOlRQOilRQFFFFAVWLeBbjiU7TZJsxGsEZ91TKmWuMd2O6AnoFOOpqz1V/EWq3uYLmBTJK6+zvAuA00edQZSdgYzqbJ2wWHUigxeNeMpaz8L5moq9xJlVGSzCCTljA6+cp9cVBcX4kLGVHmhmmmMVxdGKJC5M0rKMMRsqRqoXJ+mTUZ408QTDivCGnt5LeKM3DBpWQhpWiZV3ViBjbqe9bvCBLcZNrGXBiVOezhYy5LGU5OS51bkqCOwoKzw8i9nF5c7yzsAjMpVFVdlhhyMNj177mrSLpIyANI3GwODqG+MdSfl6mpmx4RdrHAryW+IeXpUqzLmMbEY0gb7j5AVIyWNw0yymWIOqPGuIQQAzKTjL57Cgr78ajOzSICd92Cnf/AKds/TPqcSdtxgR6fOCoPm8w+i/xHrj5ehrcSzuFlkkZrWUusalTG0eAmo9ct1z6elRvEby3hnaW+tTGhiVTJylmjyGZt2jyRt3IFBNDxCgxzAVyxG+NhnbP9f0rX47ecwW625+/kLmFs/s0xpllb1ABAwdi2kVznxDxO2ury0PCtBjjSVruSNWCpGxQRrgdZCQQoAycgfEX/wAM8LKq/MyspCZ0naNMNyYVOMHSDqJ7sSfSgiOMwsnCLiHlyxKrlPNjUU993dsnVqbV5vxE59azcNs5LrhfDOVo0ezpq1HAUtGFDkYOoKNfl23I9Kx8Y8Wxtdnh7wSvhJZZZZMKixopYsgG5PTGcdR61u/Z5Pr4JBgnKQzRnPUGJnTB+WP6UHgf+SDDrmO4TURqyJl0n6x4X/vUzwwY4hfj80dkw/4qn/lUNPL/AJFHjcci2J3KjpGc4Iw+MD5ZqcUaeJE/5y1X/hSn/wCygmsUUUUBRRRQFFFFAUUUUBRRRQFFM0qAooooA1CWzauIXAcjKwQiNf8ARsWLsP5wAf4RU0agPFqmKNLuMDXakuf3oDgTof5fMPigoIv7S+Bx30dpFKuV50jHBwfLbysMH5gVYODBfZrflgBDFFpC9ApRSAPhWl4nc5tWj3KvI4GPfAhk1KPQlC2PkKrVpxD2Gx9oiLtbx+SeMb6ADp9og9B0Yp0wdgDsQvowOuMnJ+YFe1TYf4VB8MvVuYgyFTqBZGXca8alZf3WUhsfMVmgviB1OAjN16AqGA+h1D5UExorGQfrvWpeXRV/LueWMDO2p3Crn+tanHLhpXW0hJDOuqZx1igJI2/ffBVfTc9qCBm4SJjdS8PSGIqzcttOFnulBQytjsnmCnpqLEg4FZ4794IQkesXEkYkkD5ZbWMZy7jOC3YDPnIzsATUpc3vJ02trFiTSqxAj7tIwMGVsHOhemNix2HqKf8AajwiW34ZNJbyuWCv7TqP7dZcK8jY6Ou2nsASMYoJfgscN3w6V7YZJE2JX80jliGaRsbliQDp6eUDpUf9j0wHDbqDzaoJ7kEE5Ol/Opz36ncdwajfsk4zzIUg8o1oSwz26Hp8Cv61s+A5Bb8VmgQkpJCQvUbwtlWx2zmU/wAwHags1jamWzhGX++gjjJUalOYiFZs+6B127gVs29yXPDp3wGYPC/canXcA+muP+tYrmwtIW0PJMQfMLcSSMgye0a74znY7VnkkFzE0MKPC0Yikh1AKPI+VxpJwMrgg4O9BYQadeVPrXqgdFFI0DopU6ApU6VAqYpYp0DpUUUBRTpUBUF44m02FyO8iiFf452ESf1YVOVXPGeT7AD7pvrbX9A5XP8AMF/pQbfG4isEZHWF7dl+jqhHyKkj61XOO8GRbHiMUZIE6XLFR5sMzapdIx2AbH6VZePyjEaH3cmV/XRD5/6toH1rRjm849zJwMaWP7TfS+gaQ2osD8FyaCP8OcFaxgt40LSokUGmQD3yvMYnGdgQygfT0rJbPmTST0VVbfooxrY+gwG/2lqZ8NjRE8J6QSSRKf3AdUY+ilR9K0eORhJl3CLINTHBxldyzMAcADfJ6Y7UGK94npZ5irNpZAkYHmklwVhhHxJLOfTK56GnG72aBAFnvrpjIwBwNWwLMeqQRjAH6Ddq0bW43jn0amIZLC33Utn9pcvnJXV+Y50p8WINj4Pwnk65JG5k8uDJJ06e6iD8Ma9l+JJ3JoPXBuGCAMWYySyHVLKert6D8qDoF6D6moT7VbqOLhF9zejxNGu2cyPtH/vYq2McCvnT7ZvHgv5UtbQsYIWOojOJpMgLgd1Ug49c0E79ivCVicSSsTI8bLu2y5IKqn72wz/2qa4rG1nxG2OWOi4T1P3LjlHvj8QJz00kneSoq44InC/7KwW5rqRclpGCcyRcwMRvpxINIwOhxW/fz3dxCzcTgtYyHfDi4MeYkwylAsb6kHZ8+8RjfFBaOMoIriZS4VXMc/vFSSwMZQAbsdSBh1xk1vcDVubGVScIqyLqaPlqUbBVQCdWzDY46GtC84pdHRJ7NYBzGWjk9oeRhGSMkfcg48w2261u8AubiSUG5040ll0S5GT2MfLU4x6saC0Yorm9gw9tu+aya/abrQGe5EuADo0DPLxjp2rBa8Muo7FJyzJqgtgyJNNI8jvLEeY+v3CBqG35j22oOn5ozXN1vdE0TOJGu/bGWVebKrrGZtCaYwpQwcoqcnA2znNbEfFg/D4IzJIWV4hd6dfNWHmESE/iA90EjoCaDoGaM1za+tkkg4kbVpmgjgV4GSSXAudL6+UwOSMaMgEjPxqVv/D0SzcOC+0aXkdZMTz4KiF2GrzfmC0F0oFctvp20/eyMAsnEdMcsk8KviciMxyp/eBdlUg7HIro3CpS0ELEOC0cZIf3wSoyG/e9aDcopUxQFFFKgKKKdAYqJ8T2LT2sqp740yR/6yJhJH/vKB9alqRoK9LOZ0try3BcaDrjGzNFIBqAz0dWA274YUWsjPtbQvHsV5syldAJzpROr4+g+JpycIngd2sZIgsjM7QTKeXrY5Zo3XzR5O5GCM52GTWJn4qDnTwwj05k4+mdBx88UE1w6zEKaQSxJLO7e8zscsxxtuew2Haq14p4iJZRAAXjRlEiL708pGqO1X0GPPIeygA7E15414qnt4xHLbMlzM6RW4R0mWR3zqdOjYQeY6gO29YfDV7Y2zPzbq29oXUrhpVHLycuo1YyzN5mbqxPoAAFi4LwwoWlmIedxhmHuonVYox2Qf1O5qWAqPteO2srBYri3dj0CyoSfkAa3ZZQqkscAAkn4Ab0Ht0BBB6HY1S7b7NuF2sxuRAAyEyZd2KJjzFtLHAxVp4ffCYMVDDBxhhg7jI+WxG3UVXvtFvAIEg1AG4bzDuYYsPKAPj5Vz210FF8f3wmiinYkC5vbZYBkA8i3Vm1sT0BJ1d8axselWW+jWXhts2+lGZTknfOcE75X6+bsAGIxz37S7KWeO1uIywSDKumCQgJGqbbfrsfTAxiug+HrwTcHblsCI2IUjy4AIPXBAO5HkG3QHIJoN7hIM3C7Ny8SNEpjdpEONIDQyIU1dSceUnqB1rPBk6AJLhwNGEWJLZDp90Fm82PgDvUV4PbPCp+n3FxM6jSFA0OsygKNgN/j16nrU7appmJRZZFLasqoKgkknzO3xHSgsUYJA1AA7Z77/PvXorTBpk0HkLRop5FPNAhGBsKNNMGig8tGD1A9fr608UzQKAp0qKANarcRiD6DLEGzjSXUNn0xnNbVcV4p4cl4hxHjkcMFm5aW3UzzMRJATEp1RBQc+vUb0HZRcLlhqXK4LDIyoO41eleWukChy6aTjDahpOemD0NciFrdpecfS1lt8R2tksxmjd2cLbyDKFWGk7N1z1FRXE2N5w/g1gkdxIEsvaZRAAXVihS3JzgadRJ+lB3Oa6RMa2Rc9NTAZ/WgXKHThk83u+Yb/L1rjN5dvxMcBPJt5pdN3HLDOSqc2EBH1YyQcgHp3rNwTgnM4bxPASGezvpJ40QkxQSwojaYz1KMuc9OtB2E3KgkFlyMbahnfoMU3mUZBZR0zkgYzsP1rifEuDGfhllNJJi44nfQTySrtpLg8pV/dQYFe+HX0dzLxscVBTk2NvDcnvzYWkAkjG+5Oll+JoOqW/B0F1JcSHmTEaI84+6h/Ii9iTuzdTt6AVIy2qP76I38Sg/865x9kBLyXb3nM9vCwIwkABW1CAwFANsEbt8a6dQRl34ftZVKSW9uynqDEn/AMVDW1uYZZLHWxRkFxas5LlRG664mJOWCtoIyc4bHarbUD4gQC54a/4hcOg+KyQyBh/QH6CgkgBBCS5GEVmdvXAy7H+tc6nvva1e4uGEEUjIA8mxWJm028S+hYnU3xbf3RVn8cXqPZyxq6kPNb28u48qyyKrqfmpI+tVDj8UM6GD2aS40uGLZeOIFQQAwBBbBJ94qD1z0oI2fisfPdG+/jX8McElxHjAUoGQackfiztj4ms32dX0NpazwTpeEOzBcWk7sEGdKsVU7Dpj1B9d7Hw0yyPHEvLAWL9lqYIVh0jls25ORIxyfQdsE1rjb/2feWtzbzEpcOYLgKzYWVBrQjUM7psSRg4BoLH4V4rFbJcq6XbLNLrUCyufd5aodQK9yp9fiTU1feJFNpcParKjRKhHNt3iHmYLsHAztmtLgz8vi8wBOm4g1rk7eVg+QMnrrbfbONhsSbhe2iTRvHKqujjSytuCPQ0Fc8ceIXs44hEV5rlnwUZ8xwjXIAF6FvKoPQFxUPxnxTOHuJLdnMUcVtJHiBZIm5qa/vZM5UdNx0BzVx4dwO3tyWhiRCQVyM50k5I37ZxXqPgsCxvGIkCSKEdcbMoGAD8MbUFffi10Ll7fCZQNc84AaTbYOI8Z/aczy56aRnqcVH8L8T3EyQRO8ENwbaWWRiuY/cR4ZlBIPLILA+hVh2q7+wx6ixVdRTlE9+X10/KtafgFtIEDwxkJGYVyvSIlSY/4fKu3woIzwXxmS9jkmfSg1KixD3k0qCxc9fMTkD8un1qyiteKzRJHkVQHcKHYdWCZ05+WTWfNAGgU6KBU6KWaBGvCQqCSAoLe8QBk/M96yUUGP2dfMdK+b3th5u3m9dvWvEVqiHKIinAXZQPKOi7dvhWxRQaq2UYIIjjBBYghFBBb3jnHU969LaoNeEQa8l/KPMSMEt67etZ6BQa5sY9KLy49KEFF0LhCvQqMeXHwrFPwmGQsXhhYto1FkUltBymokb4PT0reooNYWUfM5mhOZp0a9I1aeunV1x8K2BTpYoCoHxVhfYpD0ju4c/8AuBohn6uKnq0eM2AuIJYmONakA/lPVWHxBwfpQUriFmqPdJIhZCzJKgO5gkYyRvGPzoSSMflIG+Kx2eIm5cpy4VXR1GFmjOyyoRk56BgCuCeuDUvGrXlqk2NNzCGimQfieI6ZEP1BZT2yPWoS/mHJLxkMLWeCQOv4IrglJ0yCNIGNRGRjvjFB79oIntxuiyGWDUNtHPRlD4GcfeBQD0JI3YnaA+0lh7FEzAAxPYsw2yskDvby4yDtuu+OhqevrdJEKMMhiOhOosPdZWX8QwMMpkYdivWsXE+Hi54DxAMNU6iYO5OSzRFWVs5ONSqjEA9c96DazIzcHuxqbQ4il3LELKrIGPXqWX9Bknauh1x/wtaNLJDxO3d3KQxCa0DMocKGQyagdBbRpIQ9169COq8M4hHcxrJCwZGzv0II6qwO6sDkEHcUG5RRmjNAZozRmigBRRmlQOnXmjNB6pU6KBUU6KBCnRRQKiiigKKKKApilQKB15NeqKCBt2EN/LH0FzGJl+MkWI5frpMRrX4jfqZzalE0SeWRCuGkSQYZxg9Bnc79DWbxSpjNtcj+4mXX/qZvupM/LKt/JU0IQWDYGoDAbG4HcA+lBz+wi5fNhcbwOYmZiPOowY2bOhTlCp8xbvtUlwI657qFuk8GrBJPu/dMdwNtJTooG22a98ciEd8WG3OhGeoy0RxnIGfdZfxDpWXhFmTPDMm6gzIxBHRl6kAnV5gu5ZjQUL7MkKW81vLgMyzQHp5WiYooI7ZIOCSu/QHdquvhGzYpbXELKutSl3H1WR4wY+aMHaTIGT+IdexC4X4NMd9czMwETTmeJF663Rdeo9hqB6bnpnG1WXhnDFt1kVCxVpJJMH8JkOplHw1Enf1oKfw6/le6ui8r6Y7m6Vc3KBVWMHSvs+NTAfA71oxcbnjQgzyFnjhZphLHPEqNNGkt0hxmIhXJ0MNOMb7Guhf2ZDr5nKi15zr0Lqz65xnNFvw2KPXy4411516UUas9dWBvQUbjV7LE7Q21xcTITZ5IlVpFaSbQY1lPTUuTg9MbYzW3ZXV9DcwxuGl1reOsLyoGWNWgCF5AuGYEv07OKt9vw6KNdMccarnVpVFA1fmwB1+NZzECwbAyAQDjfBxkZ+g/Sg5m/iq5EVowMzGENcXehA6lDM0YjkYDyqEEjZ/0YrfuuOMpkmeeVSl4YREjx6ViEgSMtG5Bk5ikNkb+bbpV6W1QAgKgB6gKMH5+vU/rWFuFwlw5iiLABQxRchR0UHHSgqacck5cIM33n9o3ETrsWEKPKdJUDOkIFPTpivXg7iEjTqk0zyGSBpNSypNDJpdBzEwA0PvY0EY39RVsHDohIZRHHzCMGTSNZHpq60WvDooizRxxoX3YqoUt88daDaWnRRQFFFFAUUUUCp0UUCop0UCp0UUBRRRQa9/aLNFJG4ysisjD4MMGixiKRxqx1FUVS3qQME/Wtiig1biwSR43dQxj16c7jzYzt9BWwFr1SoCnXmigdFKigdKinigVMU6MUCp0UUBRRRQKnRRQFFFFAUUUUBRRRQFFFFAUUUUBRRRQFFFFAUqKKB4oxRRQKgU6KAooooCiiigKKKK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4" name="AutoShape 8" descr="data:image/jpeg;base64,/9j/4AAQSkZJRgABAQAAAQABAAD/2wCEAAkGBxQQEBAUEBQQFRUUFBAUFRUWFBYVFxcVFBYYFhQVFxkYICggGBsmGxwWJDEhJikrLi4wFx8zODMtNyktLisBCgoKBQUFDgUFDisZExkrKysrKysrKysrKysrKysrKysrKysrKysrKysrKysrKysrKysrKysrKysrKysrKysrK//AABEIAOMA3gMBIgACEQEDEQH/xAAcAAACAgMBAQAAAAAAAAAAAAAAAQUGAwQHAgj/xABFEAACAQMCBAMFBQUDCgcAAAABAgMABBESIQUTMUEGIlEUMmFxgQcjQlKRM2JygqEVQ8EkU2NzkqKjsbLxFjRkg9HT8P/EABQBAQAAAAAAAAAAAAAAAAAAAAD/xAAUEQEAAAAAAAAAAAAAAAAAAAAA/9oADAMBAAIRAxEAPwDuNFKigKKKKApYp0UCp0VhkulVwhPmIZgPguMk+g3FBmp1ihlDgEdDuPl2NeWuQJFj/EVZv5VIGf1IoM1OlToCilRQOiiigKVBooHRRRQFFLNOgKKKKAoopUDopU6BUU6VAqeKVOgdI0UUCqpWrtcSyyDIE05t0+FvbE8wj+N9X0Iq2tVM8OKUNtGxOYLniEB+RJeMn5ppP1oKlxb7Q7yXiNxBw5YuTaMNYKFmlEbBZQp6L1wB8K6SBniCn/0rZ+GZV2rl3gnhYS/4nASQ0lxcAOEJdNyyNqPbJU9AOmTuBXRIr5hcQtNhWBe0lA93mPpkicfusBt/GBQWUUV5LjOMjPpTBoHRRRQOiiigKKKVA6KVOgVFOlQOlRToFRTooFTpUUBRRRQFFFGKAoorBeXKRRu8jBUQFmY9AB1NBj4nxCO3jaSVgqjHxJJOAqgbsxPQDc1VeEmWZppWTQWklcR9wzRrFGjEA+ZVGXIzpL43xUZxHiYctd3jGGOM4QH3oQ392i/iu3B3x7gbA3yaoXjDx/dztHBZlbOHBGFI5mnqBJJjCtjJKqTjuaDpz+GYHZjci3EzjSHVwspznSxbYlhkdBsRtitmw8NhUuEZ5pBMy5kaTmkFABE6nqpTSu3wzXALngxcrpHNc4Jdi+MddWo5Yj417srWaIF4Li6UZIDIzhcjrj82/wAqDu9lcyptPgTAnUD+IrtrXPVD1+tTvDr4eVTkk6iSfWuCcJ+1e4VORexe2IrbSHMcy49CvcfrV68PeLILwEWsy6tv8nucRz7dQjjyyD075oOq8wYzkfrXrNUx75wWEasoCljNcZijjGwwSRgNuOg2x1rxBfTModSsyKfft5ROEI/MuxP0znFBdqKgOC8V1jzSBlOrS225Xdug2x0IPQipO24nFI5RHBZQCQPQ/wCPTb40G7RRRQKinSoHSop0Cp0UUBSp0qAoop0CoooNACnSFI0Aapfibi6N7RJKwFrY+aQ/526ABjjHqEJU/FiPy1N+J+IvFGqQYNxO3KgHUBiPNI37qLlj8sd64b9rnF0QwcKtn+6tsNM7HeS4bJJc9zuWJ9W+FBT7rj11ctHLM2vB0Qp2BJGoqo777t3J79KvXC+EIeUHXmOxUAH3EY/LO/U4GfdzuRlaf4bsXUbDGok5GMqgyCQT0Zt1HoNR2q/8EvL20nMkaW8yYVeUUIYp0cI5PkHQAsMuRgDA2C3T2UNvHoSJGBOyYyGfGScb59dTaj3xjevNrCkm0+jSR5VGRGB03P4v1ZfgKlbDxzw65XTJKkMn4oZvu3Vu432bfuMg4rbPAI5RrhdXBOQ2dQx8wdz/APt6CNXw3bSYAZPTGnY/w6hpH0Aqg+MOApA330MkQ/BI7JyiewDo2z98ECupWPCeV55Oq5wWZf1z0UfAYpXUcc6OuoOWXOgDUu5xls5HU/0oOQ+M+Jz3fB42ndiYJkivVQqdeARbzDsNW2egz2qtWUlxwO5t7mBnCOI3dMnDRnBKOOh2Jwfn8a6I9pFwy9ad45ZbWSKRZE1NJpRyWA0scOiqpIHUZ2zW9/4TS6PMtjHLaShOU+vHKUZHL0Hcadxgb4yOu9A/H1jeM8F5wtGlWWHzRKRlXceSbSeoxkH4gVIeDobiGNpbxeXM1xHJyiQWWHQkBLY2Gdjj4CpSWMIWRA+mCOJV2Qq2hAIwzZ1KMkHTt0B71sxwbywYf7xZASQW86jykv0xjThTvmgsdrciRSVzszKQeoKnBFZ6hOBXRZpM/wB4sU6j01rpcfRlP61N0BRRRQKnRRQFFFFAjRRRQOiiigVFFFAViupljR3c4VFZmJ6BVGSfoKy5rT4zZ+0W88JOObFLHn01qVz/AFoKPx3jLWdlc8VmH30qcq1jO4ijc/dL/E2A7fQdq+eYrpdRafUzuXZ3O58wz9Sd9/jXefHkJv8Aw6rKPNDyXkQbkNATHOm3ceb9K4rwzgAnnwpypZSB6qWbG/yA/Wg6/wCDuDabO3aQJqkAlZSM4JH3YJ9AN8dyf3RVik5aKUGnJyWJIBJxgk57AbYG2NumzQV34oAzDaQtNJGgBeMfswRkZz5RkdNR/H6KaiJ+KMyn2ixPmxrYwRytt+VlyQR+bqdunSgtV7we3Yf5RBFI3YOgPXsSfhjbO2B/CNZPDzBibNBbnfLw5jzt1IGzAemFB7ZrQ4T4mFqq8kh0JANtcu6um+MxSSA6c7+RvL0AIqdg+1Dhqk81pIJDsQ6Fum2AyZUgH0OKCt8cbivLCyTwNpJIZrdC+O2WJ0r/ADaflUZwy947FKjG4WSNd2SRAFYflwqhsfvDAHrVkm8a8PJ1rNJMc5UcmQhRjqBgAfTFP+34rmNsAK2xCzLoQ59AmzsB2zn50FoSWPiEBwoV1Qhk2YB2QqVOOoAJH1rnnhOBuGXfEDLcC3gjjjdhJ5omkeRlXUnXJAPu7nPfFWHw+ptiZ55AqAAqpGkY7aUGN/QY69hvmCuuBjja3jEnmRPqMSNvqYHl57eSPSO+5bpmgvljxRJlSYC3kizpE8EhcLr284YAqCcb9sDoK2ba2MMoCBcAHqWBJAUBcAYcKg6tvuK+d+HXF3wS5do8vFnTNGc8uWPOGV17H0PavoDgHFFuLdCjMytEssLHq8TbANnqyN5W+h70Ga1blGJvwxzy2567JKcx/oxQfWrLVZt4/aYr0Id5BG6n0k5a4P8AtKKmuFXfOhik6a0ViPQkeZfocj6UG5RRRQOiiigWadI0UBTpU6AooooCg0UUHmg06M0FeufCq8yWSCa4t2lOqVY2Vo3bGCxjkDICe5A3qv232VwQtrhmnU6SuG0shBJb3QBjcnGMYzXQc1Hce4slpA8smTjAVB70jtskajuxOBQVfwb4dSOC7t2bVJHeSFpgoXLlUeNgCTkKjKuDkbGpQXBMKMQiuHMTYRSpZHKMQMbA+ucDO/SsnCkaysy9x5ppGMsgG+qeZto1+AJVB8AKhbu7ZJLa3Qoza39oONSiSVZHOB3ZSCcZ3A36igmW5cikhIsABiNvdIznUNgNm3PpVA41484RGxCqk/XdIwRtt3Uj616+1zjht7SCyiZlku8czvy7cYDDbfBJ6nsDXObbwRzE1qHIzjGDkjVpO39BQWSX7QeFsN7Qj5QxHA+orAPEvB20DS0QDFtrY7A7NpMbLpYj8Q/rWLh32bzMOW+sKHIGVAGnt21NnI3Hf5Vb+G/ZTaR41xO567s+SPUAZ/woPXApeEXcq+z3ZeQkaILx3ILdtIc5yMbDJA9K0Ps7W44Zxi6t71XQXOp4iTqRgrH3W6HGV+Pwqx3X2T2UsR0Rcl9tLhmDZG+o/HP/ACr0/C52t/Z7rMl1YOlzaTd544yDpz+cgGNh+8p70G19ovh1JYnZUBLEattvKCQD8/Wor7NkMfCIZNQPs91cjIGBymlKyhevlyS38tbPEfFM13cXUCwMtrBC8kkjbmRiqkIpGy4ycjqCMHFTX2e20cPBrMSctUaHW+ogLmYl2G/bLGgluAQKvtHLChA4jTHTEagMR/Nq/Sjw42BcR5/ZXEy/IPiVR+j1ngvYInS3RkVseVBsOmdIPTON8dcVqcFOLziKj89u/wBWiAP/AEignKM0UUCoop0BRQKKAooooDNOlRQOilRQFFFFAVWLeBbjiU7TZJsxGsEZ91TKmWuMd2O6AnoFOOpqz1V/EWq3uYLmBTJK6+zvAuA00edQZSdgYzqbJ2wWHUigxeNeMpaz8L5moq9xJlVGSzCCTljA6+cp9cVBcX4kLGVHmhmmmMVxdGKJC5M0rKMMRsqRqoXJ+mTUZ408QTDivCGnt5LeKM3DBpWQhpWiZV3ViBjbqe9bvCBLcZNrGXBiVOezhYy5LGU5OS51bkqCOwoKzw8i9nF5c7yzsAjMpVFVdlhhyMNj177mrSLpIyANI3GwODqG+MdSfl6mpmx4RdrHAryW+IeXpUqzLmMbEY0gb7j5AVIyWNw0yymWIOqPGuIQQAzKTjL57Cgr78ajOzSICd92Cnf/AKds/TPqcSdtxgR6fOCoPm8w+i/xHrj5ehrcSzuFlkkZrWUusalTG0eAmo9ct1z6elRvEby3hnaW+tTGhiVTJylmjyGZt2jyRt3IFBNDxCgxzAVyxG+NhnbP9f0rX47ecwW625+/kLmFs/s0xpllb1ABAwdi2kVznxDxO2ury0PCtBjjSVruSNWCpGxQRrgdZCQQoAycgfEX/wAM8LKq/MyspCZ0naNMNyYVOMHSDqJ7sSfSgiOMwsnCLiHlyxKrlPNjUU993dsnVqbV5vxE59azcNs5LrhfDOVo0ezpq1HAUtGFDkYOoKNfl23I9Kx8Y8Wxtdnh7wSvhJZZZZMKixopYsgG5PTGcdR61u/Z5Pr4JBgnKQzRnPUGJnTB+WP6UHgf+SDDrmO4TURqyJl0n6x4X/vUzwwY4hfj80dkw/4qn/lUNPL/AJFHjcci2J3KjpGc4Iw+MD5ZqcUaeJE/5y1X/hSn/wCygmsUUUUBRRRQFFFFAUUUUBRRRQFFM0qAooooA1CWzauIXAcjKwQiNf8ARsWLsP5wAf4RU0agPFqmKNLuMDXakuf3oDgTof5fMPigoIv7S+Bx30dpFKuV50jHBwfLbysMH5gVYODBfZrflgBDFFpC9ApRSAPhWl4nc5tWj3KvI4GPfAhk1KPQlC2PkKrVpxD2Gx9oiLtbx+SeMb6ADp9og9B0Yp0wdgDsQvowOuMnJ+YFe1TYf4VB8MvVuYgyFTqBZGXca8alZf3WUhsfMVmgviB1OAjN16AqGA+h1D5UExorGQfrvWpeXRV/LueWMDO2p3Crn+tanHLhpXW0hJDOuqZx1igJI2/ffBVfTc9qCBm4SJjdS8PSGIqzcttOFnulBQytjsnmCnpqLEg4FZ4794IQkesXEkYkkD5ZbWMZy7jOC3YDPnIzsATUpc3vJ02trFiTSqxAj7tIwMGVsHOhemNix2HqKf8AajwiW34ZNJbyuWCv7TqP7dZcK8jY6Ou2nsASMYoJfgscN3w6V7YZJE2JX80jliGaRsbliQDp6eUDpUf9j0wHDbqDzaoJ7kEE5Ol/Opz36ncdwajfsk4zzIUg8o1oSwz26Hp8Cv61s+A5Bb8VmgQkpJCQvUbwtlWx2zmU/wAwHags1jamWzhGX++gjjJUalOYiFZs+6B127gVs29yXPDp3wGYPC/canXcA+muP+tYrmwtIW0PJMQfMLcSSMgye0a74znY7VnkkFzE0MKPC0Yikh1AKPI+VxpJwMrgg4O9BYQadeVPrXqgdFFI0DopU6ApU6VAqYpYp0DpUUUBRTpUBUF44m02FyO8iiFf452ESf1YVOVXPGeT7AD7pvrbX9A5XP8AMF/pQbfG4isEZHWF7dl+jqhHyKkj61XOO8GRbHiMUZIE6XLFR5sMzapdIx2AbH6VZePyjEaH3cmV/XRD5/6toH1rRjm849zJwMaWP7TfS+gaQ2osD8FyaCP8OcFaxgt40LSokUGmQD3yvMYnGdgQygfT0rJbPmTST0VVbfooxrY+gwG/2lqZ8NjRE8J6QSSRKf3AdUY+ilR9K0eORhJl3CLINTHBxldyzMAcADfJ6Y7UGK94npZ5irNpZAkYHmklwVhhHxJLOfTK56GnG72aBAFnvrpjIwBwNWwLMeqQRjAH6Ddq0bW43jn0amIZLC33Utn9pcvnJXV+Y50p8WINj4Pwnk65JG5k8uDJJ06e6iD8Ma9l+JJ3JoPXBuGCAMWYySyHVLKert6D8qDoF6D6moT7VbqOLhF9zejxNGu2cyPtH/vYq2McCvnT7ZvHgv5UtbQsYIWOojOJpMgLgd1Ug49c0E79ivCVicSSsTI8bLu2y5IKqn72wz/2qa4rG1nxG2OWOi4T1P3LjlHvj8QJz00kneSoq44InC/7KwW5rqRclpGCcyRcwMRvpxINIwOhxW/fz3dxCzcTgtYyHfDi4MeYkwylAsb6kHZ8+8RjfFBaOMoIriZS4VXMc/vFSSwMZQAbsdSBh1xk1vcDVubGVScIqyLqaPlqUbBVQCdWzDY46GtC84pdHRJ7NYBzGWjk9oeRhGSMkfcg48w2261u8AubiSUG5040ll0S5GT2MfLU4x6saC0Yorm9gw9tu+aya/abrQGe5EuADo0DPLxjp2rBa8Muo7FJyzJqgtgyJNNI8jvLEeY+v3CBqG35j22oOn5ozXN1vdE0TOJGu/bGWVebKrrGZtCaYwpQwcoqcnA2znNbEfFg/D4IzJIWV4hd6dfNWHmESE/iA90EjoCaDoGaM1za+tkkg4kbVpmgjgV4GSSXAudL6+UwOSMaMgEjPxqVv/D0SzcOC+0aXkdZMTz4KiF2GrzfmC0F0oFctvp20/eyMAsnEdMcsk8KviciMxyp/eBdlUg7HIro3CpS0ELEOC0cZIf3wSoyG/e9aDcopUxQFFFKgKKKdAYqJ8T2LT2sqp740yR/6yJhJH/vKB9alqRoK9LOZ0try3BcaDrjGzNFIBqAz0dWA274YUWsjPtbQvHsV5syldAJzpROr4+g+JpycIngd2sZIgsjM7QTKeXrY5Zo3XzR5O5GCM52GTWJn4qDnTwwj05k4+mdBx88UE1w6zEKaQSxJLO7e8zscsxxtuew2Haq14p4iJZRAAXjRlEiL708pGqO1X0GPPIeygA7E15414qnt4xHLbMlzM6RW4R0mWR3zqdOjYQeY6gO29YfDV7Y2zPzbq29oXUrhpVHLycuo1YyzN5mbqxPoAAFi4LwwoWlmIedxhmHuonVYox2Qf1O5qWAqPteO2srBYri3dj0CyoSfkAa3ZZQqkscAAkn4Ab0Ht0BBB6HY1S7b7NuF2sxuRAAyEyZd2KJjzFtLHAxVp4ffCYMVDDBxhhg7jI+WxG3UVXvtFvAIEg1AG4bzDuYYsPKAPj5Vz210FF8f3wmiinYkC5vbZYBkA8i3Vm1sT0BJ1d8axselWW+jWXhts2+lGZTknfOcE75X6+bsAGIxz37S7KWeO1uIywSDKumCQgJGqbbfrsfTAxiug+HrwTcHblsCI2IUjy4AIPXBAO5HkG3QHIJoN7hIM3C7Ny8SNEpjdpEONIDQyIU1dSceUnqB1rPBk6AJLhwNGEWJLZDp90Fm82PgDvUV4PbPCp+n3FxM6jSFA0OsygKNgN/j16nrU7appmJRZZFLasqoKgkknzO3xHSgsUYJA1AA7Z77/PvXorTBpk0HkLRop5FPNAhGBsKNNMGig8tGD1A9fr608UzQKAp0qKANarcRiD6DLEGzjSXUNn0xnNbVcV4p4cl4hxHjkcMFm5aW3UzzMRJATEp1RBQc+vUb0HZRcLlhqXK4LDIyoO41eleWukChy6aTjDahpOemD0NciFrdpecfS1lt8R2tksxmjd2cLbyDKFWGk7N1z1FRXE2N5w/g1gkdxIEsvaZRAAXVihS3JzgadRJ+lB3Oa6RMa2Rc9NTAZ/WgXKHThk83u+Yb/L1rjN5dvxMcBPJt5pdN3HLDOSqc2EBH1YyQcgHp3rNwTgnM4bxPASGezvpJ40QkxQSwojaYz1KMuc9OtB2E3KgkFlyMbahnfoMU3mUZBZR0zkgYzsP1rifEuDGfhllNJJi44nfQTySrtpLg8pV/dQYFe+HX0dzLxscVBTk2NvDcnvzYWkAkjG+5Oll+JoOqW/B0F1JcSHmTEaI84+6h/Ii9iTuzdTt6AVIy2qP76I38Sg/865x9kBLyXb3nM9vCwIwkABW1CAwFANsEbt8a6dQRl34ftZVKSW9uynqDEn/AMVDW1uYZZLHWxRkFxas5LlRG664mJOWCtoIyc4bHarbUD4gQC54a/4hcOg+KyQyBh/QH6CgkgBBCS5GEVmdvXAy7H+tc6nvva1e4uGEEUjIA8mxWJm028S+hYnU3xbf3RVn8cXqPZyxq6kPNb28u48qyyKrqfmpI+tVDj8UM6GD2aS40uGLZeOIFQQAwBBbBJ94qD1z0oI2fisfPdG+/jX8McElxHjAUoGQackfiztj4ms32dX0NpazwTpeEOzBcWk7sEGdKsVU7Dpj1B9d7Hw0yyPHEvLAWL9lqYIVh0jls25ORIxyfQdsE1rjb/2feWtzbzEpcOYLgKzYWVBrQjUM7psSRg4BoLH4V4rFbJcq6XbLNLrUCyufd5aodQK9yp9fiTU1feJFNpcParKjRKhHNt3iHmYLsHAztmtLgz8vi8wBOm4g1rk7eVg+QMnrrbfbONhsSbhe2iTRvHKqujjSytuCPQ0Fc8ceIXs44hEV5rlnwUZ8xwjXIAF6FvKoPQFxUPxnxTOHuJLdnMUcVtJHiBZIm5qa/vZM5UdNx0BzVx4dwO3tyWhiRCQVyM50k5I37ZxXqPgsCxvGIkCSKEdcbMoGAD8MbUFffi10Ll7fCZQNc84AaTbYOI8Z/aczy56aRnqcVH8L8T3EyQRO8ENwbaWWRiuY/cR4ZlBIPLILA+hVh2q7+wx6ixVdRTlE9+X10/KtafgFtIEDwxkJGYVyvSIlSY/4fKu3woIzwXxmS9jkmfSg1KixD3k0qCxc9fMTkD8un1qyiteKzRJHkVQHcKHYdWCZ05+WTWfNAGgU6KBU6KWaBGvCQqCSAoLe8QBk/M96yUUGP2dfMdK+b3th5u3m9dvWvEVqiHKIinAXZQPKOi7dvhWxRQaq2UYIIjjBBYghFBBb3jnHU969LaoNeEQa8l/KPMSMEt67etZ6BQa5sY9KLy49KEFF0LhCvQqMeXHwrFPwmGQsXhhYto1FkUltBymokb4PT0reooNYWUfM5mhOZp0a9I1aeunV1x8K2BTpYoCoHxVhfYpD0ju4c/8AuBohn6uKnq0eM2AuIJYmONakA/lPVWHxBwfpQUriFmqPdJIhZCzJKgO5gkYyRvGPzoSSMflIG+Kx2eIm5cpy4VXR1GFmjOyyoRk56BgCuCeuDUvGrXlqk2NNzCGimQfieI6ZEP1BZT2yPWoS/mHJLxkMLWeCQOv4IrglJ0yCNIGNRGRjvjFB79oIntxuiyGWDUNtHPRlD4GcfeBQD0JI3YnaA+0lh7FEzAAxPYsw2yskDvby4yDtuu+OhqevrdJEKMMhiOhOosPdZWX8QwMMpkYdivWsXE+Hi54DxAMNU6iYO5OSzRFWVs5ONSqjEA9c96DazIzcHuxqbQ4il3LELKrIGPXqWX9Bknauh1x/wtaNLJDxO3d3KQxCa0DMocKGQyagdBbRpIQ9169COq8M4hHcxrJCwZGzv0II6qwO6sDkEHcUG5RRmjNAZozRmigBRRmlQOnXmjNB6pU6KBUU6KBCnRRQKiiigKKKKApilQKB15NeqKCBt2EN/LH0FzGJl+MkWI5frpMRrX4jfqZzalE0SeWRCuGkSQYZxg9Bnc79DWbxSpjNtcj+4mXX/qZvupM/LKt/JU0IQWDYGoDAbG4HcA+lBz+wi5fNhcbwOYmZiPOowY2bOhTlCp8xbvtUlwI657qFuk8GrBJPu/dMdwNtJTooG22a98ciEd8WG3OhGeoy0RxnIGfdZfxDpWXhFmTPDMm6gzIxBHRl6kAnV5gu5ZjQUL7MkKW81vLgMyzQHp5WiYooI7ZIOCSu/QHdquvhGzYpbXELKutSl3H1WR4wY+aMHaTIGT+IdexC4X4NMd9czMwETTmeJF663Rdeo9hqB6bnpnG1WXhnDFt1kVCxVpJJMH8JkOplHw1Enf1oKfw6/le6ui8r6Y7m6Vc3KBVWMHSvs+NTAfA71oxcbnjQgzyFnjhZphLHPEqNNGkt0hxmIhXJ0MNOMb7Guhf2ZDr5nKi15zr0Lqz65xnNFvw2KPXy4411516UUas9dWBvQUbjV7LE7Q21xcTITZ5IlVpFaSbQY1lPTUuTg9MbYzW3ZXV9DcwxuGl1reOsLyoGWNWgCF5AuGYEv07OKt9vw6KNdMccarnVpVFA1fmwB1+NZzECwbAyAQDjfBxkZ+g/Sg5m/iq5EVowMzGENcXehA6lDM0YjkYDyqEEjZ/0YrfuuOMpkmeeVSl4YREjx6ViEgSMtG5Bk5ikNkb+bbpV6W1QAgKgB6gKMH5+vU/rWFuFwlw5iiLABQxRchR0UHHSgqacck5cIM33n9o3ETrsWEKPKdJUDOkIFPTpivXg7iEjTqk0zyGSBpNSypNDJpdBzEwA0PvY0EY39RVsHDohIZRHHzCMGTSNZHpq60WvDooizRxxoX3YqoUt88daDaWnRRQFFFFAUUUUCp0UUCop0UCp0UUBRRRQa9/aLNFJG4ysisjD4MMGixiKRxqx1FUVS3qQME/Wtiig1biwSR43dQxj16c7jzYzt9BWwFr1SoCnXmigdFKigdKinigVMU6MUCp0UUBRRRQKnRRQFFFFAUUUUBRRRQFFFFAUUUUBRRRQFFFFAUqKKB4oxRRQKgU6KAooooCiiigKKKKD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2058" name="Picture 10" descr="http://4.bp.blogspot.com/-LzmHPaGU1e4/Tig7_KFylzI/AAAAAAAAAKw/2cR6e5SrEYw/s1600/Pharynx-and-esophag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140968"/>
            <a:ext cx="2857500" cy="293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lokTextu 4"/>
          <p:cNvSpPr txBox="1"/>
          <p:nvPr/>
        </p:nvSpPr>
        <p:spPr>
          <a:xfrm>
            <a:off x="1187624" y="1988840"/>
            <a:ext cx="6768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/>
              <a:t>P</a:t>
            </a:r>
            <a:r>
              <a:rPr lang="fr-FR" sz="2800" dirty="0" smtClean="0"/>
              <a:t>rogression</a:t>
            </a:r>
            <a:r>
              <a:rPr lang="sk-SK" sz="2800" dirty="0" smtClean="0"/>
              <a:t> des aliments vers </a:t>
            </a:r>
            <a:r>
              <a:rPr lang="fr-FR" sz="2800" dirty="0" smtClean="0"/>
              <a:t>l’estomac</a:t>
            </a:r>
            <a:r>
              <a:rPr lang="sk-SK" sz="2800" dirty="0" smtClean="0"/>
              <a:t>.</a:t>
            </a:r>
            <a:endParaRPr lang="sk-SK" sz="2800" dirty="0"/>
          </a:p>
        </p:txBody>
      </p:sp>
      <p:sp>
        <p:nvSpPr>
          <p:cNvPr id="6" name="BlokTextu 5"/>
          <p:cNvSpPr txBox="1"/>
          <p:nvPr/>
        </p:nvSpPr>
        <p:spPr>
          <a:xfrm>
            <a:off x="5292080" y="3284984"/>
            <a:ext cx="28083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Epiglotte – empêche l’entrée des aliments dans la trachée</a:t>
            </a:r>
            <a:r>
              <a:rPr lang="sk-SK" sz="2400" dirty="0" smtClean="0"/>
              <a:t>.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2132249855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Estomac</a:t>
            </a:r>
            <a:endParaRPr lang="sk-SK" dirty="0"/>
          </a:p>
        </p:txBody>
      </p:sp>
      <p:pic>
        <p:nvPicPr>
          <p:cNvPr id="3080" name="Picture 8" descr="https://assets.krebsliga.ch/img/magen_fr_586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1377"/>
          <a:stretch/>
        </p:blipFill>
        <p:spPr bwMode="auto">
          <a:xfrm>
            <a:off x="1403648" y="3284984"/>
            <a:ext cx="3675648" cy="2992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BlokTextu 2"/>
          <p:cNvSpPr txBox="1"/>
          <p:nvPr/>
        </p:nvSpPr>
        <p:spPr>
          <a:xfrm>
            <a:off x="1180728" y="1556792"/>
            <a:ext cx="68549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Poche de 1</a:t>
            </a:r>
            <a:r>
              <a:rPr lang="sk-SK" sz="2400" dirty="0" smtClean="0"/>
              <a:t>,</a:t>
            </a:r>
            <a:r>
              <a:rPr lang="fr-FR" sz="2400" dirty="0" smtClean="0"/>
              <a:t>5 l, milieu acide – présence de </a:t>
            </a:r>
            <a:r>
              <a:rPr lang="fr-FR" sz="2400" dirty="0" err="1" smtClean="0"/>
              <a:t>HCl</a:t>
            </a:r>
            <a:r>
              <a:rPr lang="sk-SK" sz="2400" dirty="0" smtClean="0"/>
              <a:t>.</a:t>
            </a:r>
            <a:endParaRPr lang="fr-FR" sz="2400" dirty="0" smtClean="0"/>
          </a:p>
          <a:p>
            <a:r>
              <a:rPr lang="fr-FR" sz="2400" dirty="0" smtClean="0"/>
              <a:t>Dénaturation des protéines, décomposition par la pepsine.</a:t>
            </a:r>
            <a:endParaRPr lang="sk-SK" sz="2400" dirty="0"/>
          </a:p>
        </p:txBody>
      </p:sp>
      <p:sp>
        <p:nvSpPr>
          <p:cNvPr id="4" name="BlokTextu 3"/>
          <p:cNvSpPr txBox="1"/>
          <p:nvPr/>
        </p:nvSpPr>
        <p:spPr>
          <a:xfrm>
            <a:off x="5940152" y="3140968"/>
            <a:ext cx="25202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CHYME – nom que prend le bol alimentaire après avoir été transformé par l’estomac</a:t>
            </a:r>
            <a:r>
              <a:rPr lang="sk-SK" sz="2400" dirty="0" smtClean="0"/>
              <a:t>.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1718381232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Intestin</a:t>
            </a:r>
            <a:r>
              <a:rPr lang="sk-SK" dirty="0" smtClean="0"/>
              <a:t> </a:t>
            </a:r>
            <a:r>
              <a:rPr lang="sk-SK" dirty="0" err="1" smtClean="0"/>
              <a:t>grele</a:t>
            </a:r>
            <a:endParaRPr lang="sk-SK" dirty="0"/>
          </a:p>
        </p:txBody>
      </p:sp>
      <p:pic>
        <p:nvPicPr>
          <p:cNvPr id="4100" name="Picture 4" descr="colon-intestin-grele_FR_en-imag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3" r="3608"/>
          <a:stretch/>
        </p:blipFill>
        <p:spPr bwMode="auto">
          <a:xfrm>
            <a:off x="1343890" y="2996952"/>
            <a:ext cx="4419601" cy="344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BlokTextu 2"/>
          <p:cNvSpPr txBox="1"/>
          <p:nvPr/>
        </p:nvSpPr>
        <p:spPr>
          <a:xfrm>
            <a:off x="926348" y="1418520"/>
            <a:ext cx="68407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Tube de 4 à 5 </a:t>
            </a:r>
            <a:r>
              <a:rPr lang="fr-FR" sz="2400" dirty="0" err="1" smtClean="0"/>
              <a:t>métres</a:t>
            </a:r>
            <a:r>
              <a:rPr lang="sk-SK" sz="2400" dirty="0" smtClean="0"/>
              <a:t>.</a:t>
            </a:r>
            <a:endParaRPr lang="fr-FR" sz="2400" dirty="0" smtClean="0"/>
          </a:p>
          <a:p>
            <a:r>
              <a:rPr lang="fr-FR" sz="2400" dirty="0" smtClean="0"/>
              <a:t>3 parties – duodénum, jéjunum, iléum</a:t>
            </a:r>
            <a:r>
              <a:rPr lang="sk-SK" sz="2400" dirty="0" smtClean="0"/>
              <a:t>.</a:t>
            </a:r>
            <a:endParaRPr lang="fr-FR" sz="2400" dirty="0" smtClean="0"/>
          </a:p>
          <a:p>
            <a:r>
              <a:rPr lang="fr-FR" sz="2400" dirty="0" smtClean="0"/>
              <a:t>Décomposition des aliments en nutriments grâce au suc pancréatique, suc intestinal et la bile.</a:t>
            </a:r>
            <a:endParaRPr lang="sk-SK" sz="2400" dirty="0"/>
          </a:p>
        </p:txBody>
      </p:sp>
      <p:sp>
        <p:nvSpPr>
          <p:cNvPr id="4" name="Obdĺžnik 3"/>
          <p:cNvSpPr/>
          <p:nvPr/>
        </p:nvSpPr>
        <p:spPr>
          <a:xfrm>
            <a:off x="6012160" y="3140968"/>
            <a:ext cx="2286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/>
              <a:t>CHYLE </a:t>
            </a:r>
            <a:r>
              <a:rPr lang="fr-FR" sz="2400" dirty="0"/>
              <a:t>– nom que prend le </a:t>
            </a:r>
            <a:r>
              <a:rPr lang="fr-FR" sz="2400" dirty="0" smtClean="0"/>
              <a:t>chyme </a:t>
            </a:r>
            <a:r>
              <a:rPr lang="fr-FR" sz="2400" dirty="0"/>
              <a:t>après avoir été transformé par </a:t>
            </a:r>
            <a:r>
              <a:rPr lang="fr-FR" sz="2400" dirty="0" smtClean="0"/>
              <a:t>l’intestin grêle</a:t>
            </a:r>
            <a:r>
              <a:rPr lang="sk-SK" sz="2400" dirty="0" smtClean="0"/>
              <a:t>.</a:t>
            </a:r>
            <a:endParaRPr lang="sk-SK" sz="2400" dirty="0"/>
          </a:p>
        </p:txBody>
      </p:sp>
      <p:sp>
        <p:nvSpPr>
          <p:cNvPr id="7" name="Zaoblený obdĺžnik 6">
            <a:hlinkClick r:id="rId3" action="ppaction://hlinksldjump"/>
          </p:cNvPr>
          <p:cNvSpPr/>
          <p:nvPr/>
        </p:nvSpPr>
        <p:spPr>
          <a:xfrm>
            <a:off x="7094318" y="5476743"/>
            <a:ext cx="1296144" cy="57606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PAROI</a:t>
            </a:r>
            <a:endParaRPr lang="sk-SK" b="1" dirty="0">
              <a:solidFill>
                <a:schemeClr val="tx1"/>
              </a:solidFill>
            </a:endParaRPr>
          </a:p>
        </p:txBody>
      </p:sp>
      <p:sp>
        <p:nvSpPr>
          <p:cNvPr id="8" name="Zaoblený obdĺžnik 6">
            <a:hlinkClick r:id="rId4" action="ppaction://hlinksldjump"/>
          </p:cNvPr>
          <p:cNvSpPr/>
          <p:nvPr/>
        </p:nvSpPr>
        <p:spPr>
          <a:xfrm>
            <a:off x="6248400" y="6151568"/>
            <a:ext cx="2142062" cy="57606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 smtClean="0">
                <a:solidFill>
                  <a:schemeClr val="tx1"/>
                </a:solidFill>
              </a:rPr>
              <a:t>PERISTALTISME</a:t>
            </a:r>
            <a:endParaRPr lang="sk-SK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372458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Základné">
  <a:themeElements>
    <a:clrScheme name="Základné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Základné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Základné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1319</TotalTime>
  <Words>456</Words>
  <Application>Microsoft Office PowerPoint</Application>
  <PresentationFormat>Prezentácia na obrazovke (4:3)</PresentationFormat>
  <Paragraphs>117</Paragraphs>
  <Slides>19</Slides>
  <Notes>0</Notes>
  <HiddenSlides>3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19</vt:i4>
      </vt:variant>
    </vt:vector>
  </HeadingPairs>
  <TitlesOfParts>
    <vt:vector size="20" baseType="lpstr">
      <vt:lpstr>Základné</vt:lpstr>
      <vt:lpstr>Appareil digestif</vt:lpstr>
      <vt:lpstr>Fonction</vt:lpstr>
      <vt:lpstr>Schéma</vt:lpstr>
      <vt:lpstr>Tube digestif</vt:lpstr>
      <vt:lpstr>Cavité buccale</vt:lpstr>
      <vt:lpstr>DENTS</vt:lpstr>
      <vt:lpstr>Pharynx, oesophage</vt:lpstr>
      <vt:lpstr>Estomac</vt:lpstr>
      <vt:lpstr>Intestin grele</vt:lpstr>
      <vt:lpstr>Paroi de l’intestin grêle</vt:lpstr>
      <vt:lpstr>peristaltisme</vt:lpstr>
      <vt:lpstr>Gros intestin</vt:lpstr>
      <vt:lpstr>Glandes</vt:lpstr>
      <vt:lpstr>Comment Marche L’appareil digestif?</vt:lpstr>
      <vt:lpstr>Exercices</vt:lpstr>
      <vt:lpstr>Exercice 1</vt:lpstr>
      <vt:lpstr>Exercice 2</vt:lpstr>
      <vt:lpstr>Exercice 3</vt:lpstr>
      <vt:lpstr>Merci pour  votre attention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Appareil digestif</dc:title>
  <dc:creator>Monika Ďurčová</dc:creator>
  <cp:lastModifiedBy>Ľuboš Hrabovský</cp:lastModifiedBy>
  <cp:revision>59</cp:revision>
  <dcterms:created xsi:type="dcterms:W3CDTF">2014-03-08T20:42:38Z</dcterms:created>
  <dcterms:modified xsi:type="dcterms:W3CDTF">2014-05-28T07:00:51Z</dcterms:modified>
</cp:coreProperties>
</file>