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3"/>
  </p:notesMasterIdLst>
  <p:sldIdLst>
    <p:sldId id="256" r:id="rId2"/>
    <p:sldId id="295" r:id="rId3"/>
    <p:sldId id="271" r:id="rId4"/>
    <p:sldId id="272" r:id="rId5"/>
    <p:sldId id="287" r:id="rId6"/>
    <p:sldId id="276" r:id="rId7"/>
    <p:sldId id="278" r:id="rId8"/>
    <p:sldId id="280" r:id="rId9"/>
    <p:sldId id="283" r:id="rId10"/>
    <p:sldId id="285" r:id="rId11"/>
    <p:sldId id="288" r:id="rId12"/>
    <p:sldId id="284" r:id="rId13"/>
    <p:sldId id="281" r:id="rId14"/>
    <p:sldId id="289" r:id="rId15"/>
    <p:sldId id="290" r:id="rId16"/>
    <p:sldId id="282" r:id="rId17"/>
    <p:sldId id="294" r:id="rId18"/>
    <p:sldId id="273" r:id="rId19"/>
    <p:sldId id="274" r:id="rId20"/>
    <p:sldId id="275" r:id="rId21"/>
    <p:sldId id="296" r:id="rId2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660"/>
  </p:normalViewPr>
  <p:slideViewPr>
    <p:cSldViewPr>
      <p:cViewPr>
        <p:scale>
          <a:sx n="70" d="100"/>
          <a:sy n="70" d="100"/>
        </p:scale>
        <p:origin x="-133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9411F3-2482-44EE-90AF-30DC12A72F27}" type="datetimeFigureOut">
              <a:rPr lang="sk-SK" smtClean="0"/>
              <a:t>1. 7. 2014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6F427-A73A-41DF-9844-EC3D46B8F2A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86985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7/1/2014</a:t>
            </a:fld>
            <a:endParaRPr lang="en-US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5AD884-A819-4AD5-8E1B-422A8B6AEF46}" type="slidenum">
              <a:rPr lang="sk-SK" smtClean="0"/>
              <a:t>‹#›</a:t>
            </a:fld>
            <a:endParaRPr lang="sk-SK"/>
          </a:p>
        </p:txBody>
      </p:sp>
      <p:sp>
        <p:nvSpPr>
          <p:cNvPr id="32" name="Obdĺžnik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Obdĺžnik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Obdĺžnik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Obdĺžnik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Obdĺžnik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Upravte štýl predlohy podnadpisov</a:t>
            </a:r>
            <a:endParaRPr kumimoji="0" lang="en-US"/>
          </a:p>
        </p:txBody>
      </p:sp>
      <p:sp>
        <p:nvSpPr>
          <p:cNvPr id="56" name="Obdĺžnik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Obdĺžnik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Obdĺžnik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Obdĺžnik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5AD884-A819-4AD5-8E1B-422A8B6AEF4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5AD884-A819-4AD5-8E1B-422A8B6AEF4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5AD884-A819-4AD5-8E1B-422A8B6AEF4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Voľná forma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Voľná forma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Voľná forma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Voľná forma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Voľná forma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Voľná forma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Voľná forma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Voľná forma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Voľná forma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Voľná forma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Voľná forma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Voľná forma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Voľná forma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Voľná forma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Voľná forma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5AD884-A819-4AD5-8E1B-422A8B6AEF46}" type="slidenum">
              <a:rPr lang="sk-SK" smtClean="0"/>
              <a:t>‹#›</a:t>
            </a:fld>
            <a:endParaRPr lang="sk-SK"/>
          </a:p>
        </p:txBody>
      </p:sp>
      <p:sp>
        <p:nvSpPr>
          <p:cNvPr id="7" name="Obdĺžnik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bdĺžnik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Obdĺžnik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Obdĺžnik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5AD884-A819-4AD5-8E1B-422A8B6AEF4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dĺžnik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5AD884-A819-4AD5-8E1B-422A8B6AEF46}" type="slidenum">
              <a:rPr lang="sk-SK" smtClean="0"/>
              <a:t>‹#›</a:t>
            </a:fld>
            <a:endParaRPr lang="sk-SK"/>
          </a:p>
        </p:txBody>
      </p:sp>
      <p:sp>
        <p:nvSpPr>
          <p:cNvPr id="16" name="Obdĺžnik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Obdĺžnik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Obdĺžnik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Obdĺžnik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Obdĺžnik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Obdĺžnik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Obdĺžnik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Obdĺžnik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Obdĺžnik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5AD884-A819-4AD5-8E1B-422A8B6AEF4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5AD884-A819-4AD5-8E1B-422A8B6AEF4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5AD884-A819-4AD5-8E1B-422A8B6AEF4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Rovná spojnica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Skupina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Rovná spojnica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ovná spojnica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ovná spojnica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k-SK" smtClean="0"/>
              <a:t>Ak chcete pridať obrázok, kliknite na ikonu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grpSp>
        <p:nvGrpSpPr>
          <p:cNvPr id="14" name="Skupina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Rovná spojnica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ovná spojnica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ovná spojnica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Skupina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Rovná spojnica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ovná spojnica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ovná spojnica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D55AD884-A819-4AD5-8E1B-422A8B6AEF4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Obdĺžnik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Obdĺžnik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Obdĺžnik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Obdĺžnik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7/1/2014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D55AD884-A819-4AD5-8E1B-422A8B6AEF46}" type="slidenum">
              <a:rPr lang="sk-SK" smtClean="0"/>
              <a:t>‹#›</a:t>
            </a:fld>
            <a:endParaRPr lang="sk-SK"/>
          </a:p>
        </p:txBody>
      </p:sp>
      <p:sp>
        <p:nvSpPr>
          <p:cNvPr id="18" name="Zaoblený obdĺžnik 17">
            <a:hlinkClick r:id="" action="ppaction://hlinkshowjump?jump=nextslide"/>
          </p:cNvPr>
          <p:cNvSpPr/>
          <p:nvPr userDrawn="1"/>
        </p:nvSpPr>
        <p:spPr>
          <a:xfrm>
            <a:off x="1835696" y="6165304"/>
            <a:ext cx="194421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Ďalej</a:t>
            </a:r>
            <a:endParaRPr lang="sk-SK" dirty="0"/>
          </a:p>
        </p:txBody>
      </p:sp>
      <p:sp>
        <p:nvSpPr>
          <p:cNvPr id="19" name="Vývojový diagram: alternatívny proces 18">
            <a:hlinkClick r:id="" action="ppaction://hlinkshowjump?jump=lastslideviewed"/>
          </p:cNvPr>
          <p:cNvSpPr/>
          <p:nvPr userDrawn="1"/>
        </p:nvSpPr>
        <p:spPr>
          <a:xfrm>
            <a:off x="3851920" y="6165304"/>
            <a:ext cx="1944216" cy="57606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Späť</a:t>
            </a:r>
            <a:endParaRPr lang="sk-SK" dirty="0"/>
          </a:p>
        </p:txBody>
      </p:sp>
      <p:sp>
        <p:nvSpPr>
          <p:cNvPr id="20" name="Vývojový diagram: alternatívny proces 19">
            <a:hlinkClick r:id="" action="ppaction://hlinkshowjump?jump=endshow"/>
          </p:cNvPr>
          <p:cNvSpPr/>
          <p:nvPr userDrawn="1"/>
        </p:nvSpPr>
        <p:spPr>
          <a:xfrm>
            <a:off x="5868144" y="6165304"/>
            <a:ext cx="1944216" cy="57606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Koniec</a:t>
            </a:r>
            <a:endParaRPr lang="sk-SK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png"/><Relationship Id="rId7" Type="http://schemas.openxmlformats.org/officeDocument/2006/relationships/image" Target="http://gjgt.sk/themes/zen/zen/logo.png" TargetMode="External"/><Relationship Id="rId2" Type="http://schemas.openxmlformats.org/officeDocument/2006/relationships/hyperlink" Target="http://europa.eu/index_sk.htm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hyperlink" Target="http://www.asfeu.sk/operacny-program-vzdelavanie/operacny-program-vzdelavanie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1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9.wmf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4" Type="http://schemas.openxmlformats.org/officeDocument/2006/relationships/slide" Target="slide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lorbalovytrener.cz/materialy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55AD884-A819-4AD5-8E1B-422A8B6AEF46}" type="slidenum">
              <a:rPr lang="sk-SK" smtClean="0"/>
              <a:t>1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sz="4400" dirty="0" smtClean="0"/>
              <a:t>FLORBAL - História</a:t>
            </a:r>
            <a:br>
              <a:rPr lang="sk-SK" sz="4400" dirty="0" smtClean="0"/>
            </a:br>
            <a:r>
              <a:rPr lang="sk-SK" sz="4400" dirty="0" smtClean="0"/>
              <a:t>  </a:t>
            </a:r>
            <a:endParaRPr lang="sk-SK" sz="4400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 Telesná a športová výchova</a:t>
            </a:r>
            <a:endParaRPr lang="sk-SK" dirty="0"/>
          </a:p>
        </p:txBody>
      </p:sp>
      <p:pic>
        <p:nvPicPr>
          <p:cNvPr id="6" name="Obrázok 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38" t="39070" r="62466" b="48604"/>
          <a:stretch>
            <a:fillRect/>
          </a:stretch>
        </p:blipFill>
        <p:spPr bwMode="auto">
          <a:xfrm>
            <a:off x="543825" y="240224"/>
            <a:ext cx="866776" cy="77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ok 2" descr="logo_vzdelavanie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64829"/>
            <a:ext cx="74295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933923" y="1340768"/>
            <a:ext cx="291137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13509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13509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13509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13509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13509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3509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3509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3509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3509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0963" algn="r"/>
              </a:tabLst>
            </a:pPr>
            <a:r>
              <a:rPr kumimoji="0" lang="sk-SK" altLang="sk-SK" sz="10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„...a aby nám žiaci neutiekli...“</a:t>
            </a:r>
            <a:endParaRPr kumimoji="0" lang="sk-SK" altLang="sk-SK" sz="10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0963" algn="r"/>
              </a:tabLst>
            </a:pPr>
            <a:r>
              <a:rPr kumimoji="0" lang="sk-SK" altLang="sk-SK" sz="1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Opatrenie:  1.1 Premena tradičnej školy na modernú</a:t>
            </a:r>
            <a:endParaRPr kumimoji="0" lang="sk-SK" altLang="sk-SK" sz="10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0963" algn="r"/>
              </a:tabLst>
            </a:pPr>
            <a:r>
              <a:rPr kumimoji="0" lang="sk-SK" altLang="sk-SK" sz="1000" b="1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Gymnázium Jozefa Gregora Tajovského</a:t>
            </a:r>
            <a:r>
              <a:rPr kumimoji="0" lang="sk-SK" altLang="sk-SK" sz="10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 </a:t>
            </a:r>
            <a:br>
              <a:rPr kumimoji="0" lang="sk-SK" altLang="sk-SK" sz="10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sk-SK" altLang="sk-SK" sz="1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Tvorca: Mgr. </a:t>
            </a:r>
            <a:r>
              <a:rPr lang="sk-SK" altLang="sk-SK" sz="1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Anna </a:t>
            </a:r>
            <a:r>
              <a:rPr lang="sk-SK" altLang="sk-SK" sz="10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Krempaská</a:t>
            </a:r>
            <a:endParaRPr kumimoji="0" lang="sk-SK" altLang="sk-SK" sz="10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pic>
        <p:nvPicPr>
          <p:cNvPr id="9" name="Picture 6" descr="Domov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55316"/>
            <a:ext cx="124777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ok 1" descr="logo_asfeu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3892"/>
            <a:ext cx="1581150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551179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92D050"/>
                </a:solidFill>
              </a:rPr>
              <a:t>Majstrovstvá sveta - muži</a:t>
            </a:r>
            <a:endParaRPr lang="sk-SK" dirty="0">
              <a:solidFill>
                <a:srgbClr val="92D050"/>
              </a:solidFill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AD884-A819-4AD5-8E1B-422A8B6AEF46}" type="slidenum">
              <a:rPr lang="sk-SK" smtClean="0"/>
              <a:t>10</a:t>
            </a:fld>
            <a:endParaRPr lang="sk-SK"/>
          </a:p>
        </p:txBody>
      </p:sp>
      <p:pic>
        <p:nvPicPr>
          <p:cNvPr id="1077" name="Picture 53" descr="http://www.upnito.sk/0/aby66dfthcgw3j6hxch3rapf3kuzfb2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300" y="1754606"/>
            <a:ext cx="7334132" cy="376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114258"/>
            <a:ext cx="1944216" cy="719072"/>
          </a:xfrm>
          <a:prstGeom prst="rect">
            <a:avLst/>
          </a:prstGeom>
        </p:spPr>
      </p:pic>
      <p:pic>
        <p:nvPicPr>
          <p:cNvPr id="6" name="Picture 5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804" y="6127507"/>
            <a:ext cx="2053340" cy="644376"/>
          </a:xfrm>
          <a:prstGeom prst="rect">
            <a:avLst/>
          </a:prstGeom>
        </p:spPr>
      </p:pic>
      <p:pic>
        <p:nvPicPr>
          <p:cNvPr id="7" name="Picture 6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908" y="6127506"/>
            <a:ext cx="2097468" cy="66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467556"/>
      </p:ext>
    </p:extLst>
  </p:cSld>
  <p:clrMapOvr>
    <a:masterClrMapping/>
  </p:clrMapOvr>
  <p:transition spd="slow" advClick="0">
    <p:pull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>
                <a:solidFill>
                  <a:srgbClr val="92D050"/>
                </a:solidFill>
              </a:rPr>
              <a:t>Majstrovstvá sveta</a:t>
            </a:r>
            <a:endParaRPr lang="sk-SK" dirty="0">
              <a:solidFill>
                <a:srgbClr val="92D050"/>
              </a:solidFill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AD884-A819-4AD5-8E1B-422A8B6AEF46}" type="slidenum">
              <a:rPr lang="sk-SK" smtClean="0"/>
              <a:t>11</a:t>
            </a:fld>
            <a:endParaRPr lang="sk-SK"/>
          </a:p>
        </p:txBody>
      </p:sp>
      <p:pic>
        <p:nvPicPr>
          <p:cNvPr id="5" name="Picture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114258"/>
            <a:ext cx="1944216" cy="719072"/>
          </a:xfrm>
          <a:prstGeom prst="rect">
            <a:avLst/>
          </a:prstGeom>
        </p:spPr>
      </p:pic>
      <p:pic>
        <p:nvPicPr>
          <p:cNvPr id="6" name="Picture 5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804" y="6127507"/>
            <a:ext cx="2053340" cy="644376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908" y="6127506"/>
            <a:ext cx="2097468" cy="664589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2065" name="ShockwaveFlash1" r:id="rId2" imgW="7273800" imgH="4105440"/>
        </mc:Choice>
        <mc:Fallback>
          <p:control name="ShockwaveFlash1" r:id="rId2" imgW="7273800" imgH="410544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58888" y="1484313"/>
                  <a:ext cx="7273925" cy="41052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851028432"/>
      </p:ext>
    </p:extLst>
  </p:cSld>
  <p:clrMapOvr>
    <a:masterClrMapping/>
  </p:clrMapOvr>
  <p:transition spd="slow" advClick="0">
    <p:pull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92D050"/>
                </a:solidFill>
              </a:rPr>
              <a:t>Majstrovstvá sveta </a:t>
            </a:r>
            <a:r>
              <a:rPr lang="sk-SK" dirty="0" smtClean="0">
                <a:solidFill>
                  <a:srgbClr val="FFC000"/>
                </a:solidFill>
              </a:rPr>
              <a:t>- ženy</a:t>
            </a:r>
            <a:endParaRPr lang="sk-SK" dirty="0">
              <a:solidFill>
                <a:srgbClr val="FFC000"/>
              </a:solidFill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AD884-A819-4AD5-8E1B-422A8B6AEF46}" type="slidenum">
              <a:rPr lang="sk-SK" smtClean="0"/>
              <a:t>12</a:t>
            </a:fld>
            <a:endParaRPr lang="sk-SK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7676353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114258"/>
            <a:ext cx="1944216" cy="719072"/>
          </a:xfrm>
          <a:prstGeom prst="rect">
            <a:avLst/>
          </a:prstGeom>
        </p:spPr>
      </p:pic>
      <p:pic>
        <p:nvPicPr>
          <p:cNvPr id="6" name="Picture 5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804" y="6127507"/>
            <a:ext cx="2053340" cy="644376"/>
          </a:xfrm>
          <a:prstGeom prst="rect">
            <a:avLst/>
          </a:prstGeom>
        </p:spPr>
      </p:pic>
      <p:pic>
        <p:nvPicPr>
          <p:cNvPr id="7" name="Picture 6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908" y="6127506"/>
            <a:ext cx="2097468" cy="66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304043"/>
      </p:ext>
    </p:extLst>
  </p:cSld>
  <p:clrMapOvr>
    <a:masterClrMapping/>
  </p:clrMapOvr>
  <p:transition spd="slow" advClick="0">
    <p:pull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92D050"/>
                </a:solidFill>
              </a:rPr>
              <a:t>Majstrovstvá Európy</a:t>
            </a:r>
            <a:endParaRPr lang="sk-SK" b="1" dirty="0">
              <a:solidFill>
                <a:srgbClr val="92D05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914400" y="1628800"/>
            <a:ext cx="7772400" cy="4726760"/>
          </a:xfrm>
        </p:spPr>
        <p:txBody>
          <a:bodyPr/>
          <a:lstStyle/>
          <a:p>
            <a:r>
              <a:rPr lang="sk-SK" dirty="0" smtClean="0">
                <a:solidFill>
                  <a:srgbClr val="92D050"/>
                </a:solidFill>
              </a:rPr>
              <a:t>Prvýkrát</a:t>
            </a:r>
            <a:r>
              <a:rPr lang="sk-SK" dirty="0" smtClean="0"/>
              <a:t> majstrovstvá </a:t>
            </a:r>
            <a:r>
              <a:rPr lang="sk-SK" dirty="0" smtClean="0">
                <a:solidFill>
                  <a:srgbClr val="92D050"/>
                </a:solidFill>
              </a:rPr>
              <a:t>Európy mužov </a:t>
            </a:r>
            <a:r>
              <a:rPr lang="sk-SK" dirty="0" smtClean="0"/>
              <a:t>1994 vo Fínsku</a:t>
            </a:r>
          </a:p>
          <a:p>
            <a:r>
              <a:rPr lang="sk-SK" dirty="0" smtClean="0">
                <a:solidFill>
                  <a:srgbClr val="FFC000"/>
                </a:solidFill>
              </a:rPr>
              <a:t>Prvýkrát</a:t>
            </a:r>
            <a:r>
              <a:rPr lang="sk-SK" dirty="0" smtClean="0"/>
              <a:t> majstrovstvá </a:t>
            </a:r>
            <a:r>
              <a:rPr lang="sk-SK" dirty="0" smtClean="0">
                <a:solidFill>
                  <a:srgbClr val="FFC000"/>
                </a:solidFill>
              </a:rPr>
              <a:t>Európy žien </a:t>
            </a:r>
            <a:r>
              <a:rPr lang="sk-SK" dirty="0" smtClean="0"/>
              <a:t>1995 vo Švajčiarsku</a:t>
            </a:r>
          </a:p>
          <a:p>
            <a:pPr marL="68580" indent="0">
              <a:buNone/>
            </a:pPr>
            <a:r>
              <a:rPr lang="sk-SK" dirty="0" smtClean="0">
                <a:solidFill>
                  <a:srgbClr val="92D050"/>
                </a:solidFill>
              </a:rPr>
              <a:t>            Európsky pohár sa hrá každý rok</a:t>
            </a:r>
          </a:p>
          <a:p>
            <a:pPr marL="68580" indent="0">
              <a:buNone/>
            </a:pPr>
            <a:endParaRPr lang="sk-SK" dirty="0">
              <a:solidFill>
                <a:srgbClr val="92D050"/>
              </a:solidFill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55AD884-A819-4AD5-8E1B-422A8B6AEF46}" type="slidenum">
              <a:rPr lang="sk-SK" smtClean="0"/>
              <a:t>13</a:t>
            </a:fld>
            <a:endParaRPr lang="sk-SK"/>
          </a:p>
        </p:txBody>
      </p:sp>
      <p:sp>
        <p:nvSpPr>
          <p:cNvPr id="5" name="Vývojový diagram: alternatívny proces 4">
            <a:hlinkClick r:id="rId2" action="ppaction://hlinksldjump"/>
          </p:cNvPr>
          <p:cNvSpPr/>
          <p:nvPr/>
        </p:nvSpPr>
        <p:spPr>
          <a:xfrm>
            <a:off x="3851920" y="6165304"/>
            <a:ext cx="1944216" cy="57606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Späť</a:t>
            </a:r>
            <a:endParaRPr lang="sk-SK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365104"/>
            <a:ext cx="3312368" cy="1656184"/>
          </a:xfrm>
          <a:prstGeom prst="rect">
            <a:avLst/>
          </a:prstGeom>
        </p:spPr>
      </p:pic>
      <p:pic>
        <p:nvPicPr>
          <p:cNvPr id="7" name="Picture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114258"/>
            <a:ext cx="1944216" cy="719072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908" y="6127506"/>
            <a:ext cx="2097468" cy="66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577973"/>
      </p:ext>
    </p:extLst>
  </p:cSld>
  <p:clrMapOvr>
    <a:masterClrMapping/>
  </p:clrMapOvr>
  <p:transition spd="slow" advClick="0">
    <p:pull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rgbClr val="92D050"/>
                </a:solidFill>
              </a:rPr>
              <a:t>Florbal</a:t>
            </a:r>
            <a:r>
              <a:rPr lang="sk-SK" dirty="0" smtClean="0">
                <a:solidFill>
                  <a:srgbClr val="92D050"/>
                </a:solidFill>
              </a:rPr>
              <a:t> vozíčkarov</a:t>
            </a:r>
            <a:endParaRPr lang="sk-SK" dirty="0">
              <a:solidFill>
                <a:srgbClr val="92D05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Vyvinutý pre hráčov s postihnutím</a:t>
            </a:r>
          </a:p>
          <a:p>
            <a:r>
              <a:rPr lang="sk-SK" dirty="0" smtClean="0"/>
              <a:t>Má rovnaké pravidlá  </a:t>
            </a:r>
          </a:p>
          <a:p>
            <a:r>
              <a:rPr lang="sk-SK" dirty="0" smtClean="0"/>
              <a:t>Rozdiel: brankár môže hrať a používať </a:t>
            </a:r>
          </a:p>
          <a:p>
            <a:pPr marL="68580" indent="0">
              <a:buNone/>
            </a:pPr>
            <a:r>
              <a:rPr lang="sk-SK" dirty="0"/>
              <a:t> </a:t>
            </a:r>
            <a:r>
              <a:rPr lang="sk-SK" dirty="0" smtClean="0"/>
              <a:t>                                                                              hokejku</a:t>
            </a:r>
          </a:p>
          <a:p>
            <a:endParaRPr lang="sk-SK" dirty="0"/>
          </a:p>
          <a:p>
            <a:endParaRPr lang="sk-SK" dirty="0" smtClean="0"/>
          </a:p>
          <a:p>
            <a:pPr marL="68580" indent="0">
              <a:buNone/>
            </a:pPr>
            <a:endParaRPr lang="sk-SK" dirty="0" smtClean="0"/>
          </a:p>
          <a:p>
            <a:pPr marL="68580" indent="0">
              <a:buNone/>
            </a:pPr>
            <a:r>
              <a:rPr lang="sk-SK" dirty="0"/>
              <a:t> </a:t>
            </a:r>
            <a:r>
              <a:rPr lang="sk-SK" dirty="0" smtClean="0"/>
              <a:t>   </a:t>
            </a: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AD884-A819-4AD5-8E1B-422A8B6AEF46}" type="slidenum">
              <a:rPr lang="sk-SK" smtClean="0"/>
              <a:t>14</a:t>
            </a:fld>
            <a:endParaRPr lang="sk-SK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077072"/>
            <a:ext cx="3384376" cy="1872208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077072"/>
            <a:ext cx="3168352" cy="1872208"/>
          </a:xfrm>
          <a:prstGeom prst="rect">
            <a:avLst/>
          </a:prstGeom>
        </p:spPr>
      </p:pic>
      <p:pic>
        <p:nvPicPr>
          <p:cNvPr id="8" name="Obrázok 7" descr="C:\Documents and Settings\Maťuqee\Desktop\174599_194037910610582_49519_n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410" y="363101"/>
            <a:ext cx="1728192" cy="1697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114258"/>
            <a:ext cx="1944216" cy="719072"/>
          </a:xfrm>
          <a:prstGeom prst="rect">
            <a:avLst/>
          </a:prstGeom>
        </p:spPr>
      </p:pic>
      <p:pic>
        <p:nvPicPr>
          <p:cNvPr id="10" name="Picture 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804" y="6127507"/>
            <a:ext cx="2053340" cy="644376"/>
          </a:xfrm>
          <a:prstGeom prst="rect">
            <a:avLst/>
          </a:prstGeom>
        </p:spPr>
      </p:pic>
      <p:pic>
        <p:nvPicPr>
          <p:cNvPr id="11" name="Picture 10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908" y="6127506"/>
            <a:ext cx="2097468" cy="66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650159"/>
      </p:ext>
    </p:extLst>
  </p:cSld>
  <p:clrMapOvr>
    <a:masterClrMapping/>
  </p:clrMapOvr>
  <p:transition spd="slow" advClick="0">
    <p:pull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Florbal</a:t>
            </a:r>
            <a:r>
              <a:rPr lang="sk-SK" dirty="0" smtClean="0"/>
              <a:t> vozíčkarov - video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AD884-A819-4AD5-8E1B-422A8B6AEF46}" type="slidenum">
              <a:rPr lang="sk-SK" smtClean="0"/>
              <a:t>15</a:t>
            </a:fld>
            <a:endParaRPr lang="sk-SK"/>
          </a:p>
        </p:txBody>
      </p:sp>
      <p:pic>
        <p:nvPicPr>
          <p:cNvPr id="6" name="Picture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114258"/>
            <a:ext cx="1944216" cy="719072"/>
          </a:xfrm>
          <a:prstGeom prst="rect">
            <a:avLst/>
          </a:prstGeom>
        </p:spPr>
      </p:pic>
      <p:pic>
        <p:nvPicPr>
          <p:cNvPr id="7" name="Picture 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804" y="6127507"/>
            <a:ext cx="2053340" cy="644376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908" y="6127506"/>
            <a:ext cx="2097468" cy="664589"/>
          </a:xfrm>
          <a:prstGeom prst="rect">
            <a:avLst/>
          </a:prstGeom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083" name="ShockwaveFlash1" r:id="rId2" imgW="7775543" imgH="4392800"/>
        </mc:Choice>
        <mc:Fallback>
          <p:control name="ShockwaveFlash1" r:id="rId2" imgW="7775543" imgH="439280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00113" y="1773238"/>
                  <a:ext cx="7775575" cy="43926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550408689"/>
      </p:ext>
    </p:extLst>
  </p:cSld>
  <p:clrMapOvr>
    <a:masterClrMapping/>
  </p:clrMapOvr>
  <p:transition spd="slow" advClick="0">
    <p:pull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solidFill>
                  <a:srgbClr val="00B0F0"/>
                </a:solidFill>
              </a:rPr>
              <a:t>O</a:t>
            </a:r>
            <a:r>
              <a:rPr lang="sk-SK" b="1" dirty="0" smtClean="0">
                <a:solidFill>
                  <a:srgbClr val="00B0F0"/>
                </a:solidFill>
              </a:rPr>
              <a:t>lympijský šport  </a:t>
            </a:r>
            <a:endParaRPr lang="sk-SK" b="1" dirty="0">
              <a:solidFill>
                <a:srgbClr val="00B0F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4525760"/>
          </a:xfrm>
        </p:spPr>
        <p:txBody>
          <a:bodyPr>
            <a:normAutofit lnSpcReduction="10000"/>
          </a:bodyPr>
          <a:lstStyle/>
          <a:p>
            <a:r>
              <a:rPr lang="sk-SK" dirty="0" smtClean="0"/>
              <a:t>2008 – </a:t>
            </a:r>
            <a:r>
              <a:rPr lang="sk-SK" dirty="0" err="1" smtClean="0"/>
              <a:t>florbal</a:t>
            </a:r>
            <a:r>
              <a:rPr lang="sk-SK" dirty="0" smtClean="0"/>
              <a:t> </a:t>
            </a:r>
            <a:r>
              <a:rPr lang="sk-SK" dirty="0" err="1" smtClean="0"/>
              <a:t>obdržal</a:t>
            </a:r>
            <a:r>
              <a:rPr lang="sk-SK" dirty="0" smtClean="0"/>
              <a:t> uznanie MOV</a:t>
            </a:r>
          </a:p>
          <a:p>
            <a:r>
              <a:rPr lang="sk-SK" dirty="0" smtClean="0">
                <a:solidFill>
                  <a:srgbClr val="FF0000"/>
                </a:solidFill>
              </a:rPr>
              <a:t>2011 – pridelili </a:t>
            </a:r>
            <a:r>
              <a:rPr lang="sk-SK" dirty="0" err="1" smtClean="0">
                <a:solidFill>
                  <a:srgbClr val="FF0000"/>
                </a:solidFill>
              </a:rPr>
              <a:t>florbalu</a:t>
            </a:r>
            <a:r>
              <a:rPr lang="sk-SK" dirty="0" smtClean="0">
                <a:solidFill>
                  <a:srgbClr val="FF0000"/>
                </a:solidFill>
              </a:rPr>
              <a:t> olympijský štatút</a:t>
            </a:r>
          </a:p>
          <a:p>
            <a:r>
              <a:rPr lang="sk-SK" dirty="0" smtClean="0">
                <a:solidFill>
                  <a:srgbClr val="00B0F0"/>
                </a:solidFill>
              </a:rPr>
              <a:t>2016 – možné zaradenie </a:t>
            </a:r>
            <a:r>
              <a:rPr lang="sk-SK" dirty="0" err="1" smtClean="0">
                <a:solidFill>
                  <a:srgbClr val="00B0F0"/>
                </a:solidFill>
              </a:rPr>
              <a:t>florbalu</a:t>
            </a:r>
            <a:r>
              <a:rPr lang="sk-SK" dirty="0" smtClean="0">
                <a:solidFill>
                  <a:srgbClr val="00B0F0"/>
                </a:solidFill>
              </a:rPr>
              <a:t> na LOH v Brazílii</a:t>
            </a:r>
          </a:p>
          <a:p>
            <a:endParaRPr lang="sk-SK" dirty="0" smtClean="0"/>
          </a:p>
          <a:p>
            <a:r>
              <a:rPr lang="sk-SK" dirty="0" smtClean="0">
                <a:solidFill>
                  <a:srgbClr val="FFFF00"/>
                </a:solidFill>
              </a:rPr>
              <a:t>Pre zaradenie do programu OH nie sú stanovené konkrétne podmienky</a:t>
            </a:r>
            <a:r>
              <a:rPr lang="sk-SK" dirty="0" smtClean="0"/>
              <a:t>, ale pre úspešnú snahu musí </a:t>
            </a:r>
            <a:r>
              <a:rPr lang="sk-SK" dirty="0" err="1" smtClean="0"/>
              <a:t>florbal</a:t>
            </a:r>
            <a:r>
              <a:rPr lang="sk-SK" dirty="0" smtClean="0"/>
              <a:t> výrazne rozšíriť počet krajín v asociácii IFF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55AD884-A819-4AD5-8E1B-422A8B6AEF46}" type="slidenum">
              <a:rPr lang="sk-SK" smtClean="0"/>
              <a:t>16</a:t>
            </a:fld>
            <a:endParaRPr lang="sk-SK"/>
          </a:p>
        </p:txBody>
      </p:sp>
      <p:sp>
        <p:nvSpPr>
          <p:cNvPr id="5" name="Vývojový diagram: alternatívny proces 4">
            <a:hlinkClick r:id="rId2" action="ppaction://hlinksldjump"/>
          </p:cNvPr>
          <p:cNvSpPr/>
          <p:nvPr/>
        </p:nvSpPr>
        <p:spPr>
          <a:xfrm>
            <a:off x="3851920" y="6165304"/>
            <a:ext cx="1944216" cy="57606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Späť</a:t>
            </a:r>
            <a:endParaRPr lang="sk-SK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60649"/>
            <a:ext cx="2232248" cy="1224135"/>
          </a:xfrm>
          <a:prstGeom prst="rect">
            <a:avLst/>
          </a:prstGeom>
        </p:spPr>
      </p:pic>
      <p:pic>
        <p:nvPicPr>
          <p:cNvPr id="7" name="Picture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114258"/>
            <a:ext cx="1944216" cy="719072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804" y="6127507"/>
            <a:ext cx="2053340" cy="644376"/>
          </a:xfrm>
          <a:prstGeom prst="rect">
            <a:avLst/>
          </a:prstGeom>
        </p:spPr>
      </p:pic>
      <p:pic>
        <p:nvPicPr>
          <p:cNvPr id="9" name="Picture 8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908" y="6127506"/>
            <a:ext cx="2097468" cy="66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360628"/>
      </p:ext>
    </p:extLst>
  </p:cSld>
  <p:clrMapOvr>
    <a:masterClrMapping/>
  </p:clrMapOvr>
  <p:transition spd="slow" advClick="0">
    <p:pull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Kontrolná otázka</a:t>
            </a:r>
            <a:endParaRPr lang="sk-SK" b="1" dirty="0"/>
          </a:p>
        </p:txBody>
      </p:sp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55AD884-A819-4AD5-8E1B-422A8B6AEF46}" type="slidenum">
              <a:rPr lang="sk-SK" smtClean="0"/>
              <a:t>17</a:t>
            </a:fld>
            <a:endParaRPr lang="sk-SK"/>
          </a:p>
        </p:txBody>
      </p:sp>
      <p:sp>
        <p:nvSpPr>
          <p:cNvPr id="4" name="BlokTextu 3"/>
          <p:cNvSpPr txBox="1"/>
          <p:nvPr/>
        </p:nvSpPr>
        <p:spPr>
          <a:xfrm>
            <a:off x="971600" y="1844824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/>
              <a:t>Ktorá  krajina  je  považovaná  za vznik  florbalu </a:t>
            </a:r>
            <a:r>
              <a:rPr lang="sk-SK" dirty="0" smtClean="0"/>
              <a:t>?</a:t>
            </a:r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971600" y="3717032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/>
              <a:t>Kedy  vznikla  Medzinárodná  florbalová  federácia ?</a:t>
            </a:r>
          </a:p>
        </p:txBody>
      </p:sp>
      <p:grpSp>
        <p:nvGrpSpPr>
          <p:cNvPr id="16" name="Skupina 15"/>
          <p:cNvGrpSpPr/>
          <p:nvPr/>
        </p:nvGrpSpPr>
        <p:grpSpPr>
          <a:xfrm>
            <a:off x="971600" y="2564904"/>
            <a:ext cx="1765310" cy="504056"/>
            <a:chOff x="971600" y="2564904"/>
            <a:chExt cx="1765310" cy="504056"/>
          </a:xfrm>
        </p:grpSpPr>
        <p:sp>
          <p:nvSpPr>
            <p:cNvPr id="6" name="Obdĺžnik 5"/>
            <p:cNvSpPr/>
            <p:nvPr/>
          </p:nvSpPr>
          <p:spPr>
            <a:xfrm>
              <a:off x="971600" y="2564904"/>
              <a:ext cx="504056" cy="50405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0" name="BlokTextu 9"/>
            <p:cNvSpPr txBox="1"/>
            <p:nvPr/>
          </p:nvSpPr>
          <p:spPr>
            <a:xfrm>
              <a:off x="1755231" y="2613627"/>
              <a:ext cx="9816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dirty="0" smtClean="0"/>
                <a:t>Švédsko</a:t>
              </a:r>
              <a:endParaRPr lang="sk-SK" dirty="0"/>
            </a:p>
          </p:txBody>
        </p:sp>
      </p:grpSp>
      <p:grpSp>
        <p:nvGrpSpPr>
          <p:cNvPr id="18" name="Skupina 17"/>
          <p:cNvGrpSpPr/>
          <p:nvPr/>
        </p:nvGrpSpPr>
        <p:grpSpPr>
          <a:xfrm>
            <a:off x="971600" y="4725144"/>
            <a:ext cx="1561723" cy="504056"/>
            <a:chOff x="971600" y="4725144"/>
            <a:chExt cx="1561723" cy="504056"/>
          </a:xfrm>
        </p:grpSpPr>
        <p:sp>
          <p:nvSpPr>
            <p:cNvPr id="9" name="Obdĺžnik 8"/>
            <p:cNvSpPr/>
            <p:nvPr/>
          </p:nvSpPr>
          <p:spPr>
            <a:xfrm>
              <a:off x="971600" y="4725144"/>
              <a:ext cx="504056" cy="50405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1" name="BlokTextu 10"/>
            <p:cNvSpPr txBox="1"/>
            <p:nvPr/>
          </p:nvSpPr>
          <p:spPr>
            <a:xfrm>
              <a:off x="1835696" y="4792506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dirty="0" smtClean="0"/>
                <a:t>1986</a:t>
              </a:r>
              <a:endParaRPr lang="sk-SK" dirty="0"/>
            </a:p>
          </p:txBody>
        </p:sp>
      </p:grpSp>
      <p:grpSp>
        <p:nvGrpSpPr>
          <p:cNvPr id="17" name="Skupina 16"/>
          <p:cNvGrpSpPr/>
          <p:nvPr/>
        </p:nvGrpSpPr>
        <p:grpSpPr>
          <a:xfrm>
            <a:off x="3635896" y="2564904"/>
            <a:ext cx="1516929" cy="504056"/>
            <a:chOff x="3635896" y="2564904"/>
            <a:chExt cx="1516929" cy="504056"/>
          </a:xfrm>
        </p:grpSpPr>
        <p:sp>
          <p:nvSpPr>
            <p:cNvPr id="8" name="Obdĺžnik 7"/>
            <p:cNvSpPr/>
            <p:nvPr/>
          </p:nvSpPr>
          <p:spPr>
            <a:xfrm>
              <a:off x="3635896" y="2564904"/>
              <a:ext cx="504056" cy="50405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2" name="BlokTextu 11"/>
            <p:cNvSpPr txBox="1"/>
            <p:nvPr/>
          </p:nvSpPr>
          <p:spPr>
            <a:xfrm>
              <a:off x="4540157" y="2632266"/>
              <a:ext cx="6126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dirty="0" smtClean="0"/>
                <a:t>USA</a:t>
              </a:r>
              <a:endParaRPr lang="sk-SK" dirty="0"/>
            </a:p>
          </p:txBody>
        </p:sp>
      </p:grpSp>
      <p:grpSp>
        <p:nvGrpSpPr>
          <p:cNvPr id="19" name="Skupina 18"/>
          <p:cNvGrpSpPr/>
          <p:nvPr/>
        </p:nvGrpSpPr>
        <p:grpSpPr>
          <a:xfrm>
            <a:off x="3635896" y="4725144"/>
            <a:ext cx="1529560" cy="504056"/>
            <a:chOff x="3635896" y="4725144"/>
            <a:chExt cx="1529560" cy="504056"/>
          </a:xfrm>
        </p:grpSpPr>
        <p:sp>
          <p:nvSpPr>
            <p:cNvPr id="7" name="Obdĺžnik 6"/>
            <p:cNvSpPr/>
            <p:nvPr/>
          </p:nvSpPr>
          <p:spPr>
            <a:xfrm>
              <a:off x="3635896" y="4725144"/>
              <a:ext cx="504056" cy="50405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3" name="BlokTextu 12"/>
            <p:cNvSpPr txBox="1"/>
            <p:nvPr/>
          </p:nvSpPr>
          <p:spPr>
            <a:xfrm>
              <a:off x="4540157" y="4792506"/>
              <a:ext cx="6252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dirty="0" smtClean="0"/>
                <a:t>1987</a:t>
              </a:r>
              <a:endParaRPr lang="sk-SK" dirty="0"/>
            </a:p>
          </p:txBody>
        </p:sp>
      </p:grpSp>
      <p:sp>
        <p:nvSpPr>
          <p:cNvPr id="14" name="Zaoblený obdĺžnik 13"/>
          <p:cNvSpPr/>
          <p:nvPr/>
        </p:nvSpPr>
        <p:spPr>
          <a:xfrm>
            <a:off x="6516216" y="2564904"/>
            <a:ext cx="1872208" cy="50405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Skontroluj</a:t>
            </a:r>
            <a:endParaRPr lang="sk-SK" dirty="0"/>
          </a:p>
        </p:txBody>
      </p:sp>
      <p:sp>
        <p:nvSpPr>
          <p:cNvPr id="15" name="Zaoblený obdĺžnik 14"/>
          <p:cNvSpPr/>
          <p:nvPr/>
        </p:nvSpPr>
        <p:spPr>
          <a:xfrm>
            <a:off x="6516216" y="4725144"/>
            <a:ext cx="1872208" cy="50405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Skontroluj</a:t>
            </a:r>
            <a:endParaRPr lang="sk-SK" dirty="0"/>
          </a:p>
        </p:txBody>
      </p:sp>
      <p:grpSp>
        <p:nvGrpSpPr>
          <p:cNvPr id="24" name="Skupina 23"/>
          <p:cNvGrpSpPr/>
          <p:nvPr/>
        </p:nvGrpSpPr>
        <p:grpSpPr>
          <a:xfrm>
            <a:off x="971600" y="2564904"/>
            <a:ext cx="504056" cy="504056"/>
            <a:chOff x="971600" y="2564904"/>
            <a:chExt cx="504056" cy="504056"/>
          </a:xfrm>
        </p:grpSpPr>
        <p:cxnSp>
          <p:nvCxnSpPr>
            <p:cNvPr id="21" name="Rovná spojnica 20"/>
            <p:cNvCxnSpPr/>
            <p:nvPr/>
          </p:nvCxnSpPr>
          <p:spPr>
            <a:xfrm>
              <a:off x="971600" y="2564904"/>
              <a:ext cx="504056" cy="50405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Rovná spojnica 22"/>
            <p:cNvCxnSpPr/>
            <p:nvPr/>
          </p:nvCxnSpPr>
          <p:spPr>
            <a:xfrm flipH="1">
              <a:off x="971600" y="2564904"/>
              <a:ext cx="504056" cy="50405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9" name="Skupina 28"/>
          <p:cNvGrpSpPr/>
          <p:nvPr/>
        </p:nvGrpSpPr>
        <p:grpSpPr>
          <a:xfrm>
            <a:off x="3635896" y="2564904"/>
            <a:ext cx="504056" cy="504056"/>
            <a:chOff x="3635896" y="2564904"/>
            <a:chExt cx="504056" cy="504056"/>
          </a:xfrm>
        </p:grpSpPr>
        <p:cxnSp>
          <p:nvCxnSpPr>
            <p:cNvPr id="26" name="Rovná spojnica 25"/>
            <p:cNvCxnSpPr/>
            <p:nvPr/>
          </p:nvCxnSpPr>
          <p:spPr>
            <a:xfrm>
              <a:off x="3635896" y="2564904"/>
              <a:ext cx="504056" cy="50405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Rovná spojnica 27"/>
            <p:cNvCxnSpPr/>
            <p:nvPr/>
          </p:nvCxnSpPr>
          <p:spPr>
            <a:xfrm flipH="1">
              <a:off x="3635896" y="2564904"/>
              <a:ext cx="504056" cy="50405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" name="Skupina 33"/>
          <p:cNvGrpSpPr/>
          <p:nvPr/>
        </p:nvGrpSpPr>
        <p:grpSpPr>
          <a:xfrm>
            <a:off x="971600" y="4725144"/>
            <a:ext cx="504056" cy="504056"/>
            <a:chOff x="971600" y="4725144"/>
            <a:chExt cx="504056" cy="504056"/>
          </a:xfrm>
        </p:grpSpPr>
        <p:cxnSp>
          <p:nvCxnSpPr>
            <p:cNvPr id="31" name="Rovná spojnica 30"/>
            <p:cNvCxnSpPr/>
            <p:nvPr/>
          </p:nvCxnSpPr>
          <p:spPr>
            <a:xfrm>
              <a:off x="971600" y="4725144"/>
              <a:ext cx="504056" cy="50405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Rovná spojnica 32"/>
            <p:cNvCxnSpPr/>
            <p:nvPr/>
          </p:nvCxnSpPr>
          <p:spPr>
            <a:xfrm flipH="1">
              <a:off x="971600" y="4725144"/>
              <a:ext cx="504056" cy="50405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9" name="Skupina 38"/>
          <p:cNvGrpSpPr/>
          <p:nvPr/>
        </p:nvGrpSpPr>
        <p:grpSpPr>
          <a:xfrm>
            <a:off x="3635896" y="4725144"/>
            <a:ext cx="504056" cy="504056"/>
            <a:chOff x="3635896" y="4725144"/>
            <a:chExt cx="504056" cy="504056"/>
          </a:xfrm>
        </p:grpSpPr>
        <p:cxnSp>
          <p:nvCxnSpPr>
            <p:cNvPr id="36" name="Rovná spojnica 35"/>
            <p:cNvCxnSpPr/>
            <p:nvPr/>
          </p:nvCxnSpPr>
          <p:spPr>
            <a:xfrm>
              <a:off x="3635896" y="4725144"/>
              <a:ext cx="504056" cy="50405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Rovná spojnica 37"/>
            <p:cNvCxnSpPr/>
            <p:nvPr/>
          </p:nvCxnSpPr>
          <p:spPr>
            <a:xfrm flipH="1">
              <a:off x="3635896" y="4725144"/>
              <a:ext cx="504056" cy="50405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0" name="Ovál 39"/>
          <p:cNvSpPr/>
          <p:nvPr/>
        </p:nvSpPr>
        <p:spPr>
          <a:xfrm>
            <a:off x="1586355" y="2598585"/>
            <a:ext cx="1224136" cy="43669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1" name="Ovál 40"/>
          <p:cNvSpPr/>
          <p:nvPr/>
        </p:nvSpPr>
        <p:spPr>
          <a:xfrm>
            <a:off x="1586355" y="4758825"/>
            <a:ext cx="1224136" cy="43669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35" name="Picture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114258"/>
            <a:ext cx="1944216" cy="719072"/>
          </a:xfrm>
          <a:prstGeom prst="rect">
            <a:avLst/>
          </a:prstGeom>
        </p:spPr>
      </p:pic>
      <p:pic>
        <p:nvPicPr>
          <p:cNvPr id="37" name="Picture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804" y="6127507"/>
            <a:ext cx="2053340" cy="644376"/>
          </a:xfrm>
          <a:prstGeom prst="rect">
            <a:avLst/>
          </a:prstGeom>
        </p:spPr>
      </p:pic>
      <p:pic>
        <p:nvPicPr>
          <p:cNvPr id="42" name="Picture 41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908" y="6127506"/>
            <a:ext cx="2097468" cy="66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23023"/>
      </p:ext>
    </p:extLst>
  </p:cSld>
  <p:clrMapOvr>
    <a:masterClrMapping/>
  </p:clrMapOvr>
  <p:transition spd="slow" advClick="0">
    <p:pull dir="r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4" grpId="0" animBg="1"/>
      <p:bldP spid="15" grpId="0" animBg="1"/>
      <p:bldP spid="40" grpId="0" animBg="1"/>
      <p:bldP spid="4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Kontrolná otázka</a:t>
            </a:r>
            <a:endParaRPr lang="sk-SK" b="1" dirty="0"/>
          </a:p>
        </p:txBody>
      </p:sp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55AD884-A819-4AD5-8E1B-422A8B6AEF46}" type="slidenum">
              <a:rPr lang="sk-SK" smtClean="0"/>
              <a:t>18</a:t>
            </a:fld>
            <a:endParaRPr lang="sk-SK"/>
          </a:p>
        </p:txBody>
      </p:sp>
      <p:sp>
        <p:nvSpPr>
          <p:cNvPr id="4" name="BlokTextu 3"/>
          <p:cNvSpPr txBox="1"/>
          <p:nvPr/>
        </p:nvSpPr>
        <p:spPr>
          <a:xfrm>
            <a:off x="971600" y="1844824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Akú   skratku  má  Medzinárodná  </a:t>
            </a:r>
            <a:r>
              <a:rPr lang="sk-SK" dirty="0" err="1" smtClean="0"/>
              <a:t>florbalová</a:t>
            </a:r>
            <a:r>
              <a:rPr lang="sk-SK" dirty="0" smtClean="0"/>
              <a:t>  federácia ?</a:t>
            </a:r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971600" y="3717032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V  ktorom  roku  boli  zjednotené  pravidlá ?</a:t>
            </a:r>
            <a:endParaRPr lang="sk-SK" dirty="0"/>
          </a:p>
        </p:txBody>
      </p:sp>
      <p:grpSp>
        <p:nvGrpSpPr>
          <p:cNvPr id="16" name="Skupina 15"/>
          <p:cNvGrpSpPr/>
          <p:nvPr/>
        </p:nvGrpSpPr>
        <p:grpSpPr>
          <a:xfrm>
            <a:off x="971600" y="2564904"/>
            <a:ext cx="1395011" cy="504056"/>
            <a:chOff x="971600" y="2564904"/>
            <a:chExt cx="1395011" cy="504056"/>
          </a:xfrm>
        </p:grpSpPr>
        <p:sp>
          <p:nvSpPr>
            <p:cNvPr id="6" name="Obdĺžnik 5"/>
            <p:cNvSpPr/>
            <p:nvPr/>
          </p:nvSpPr>
          <p:spPr>
            <a:xfrm>
              <a:off x="971600" y="2564904"/>
              <a:ext cx="504056" cy="50405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0" name="BlokTextu 9"/>
            <p:cNvSpPr txBox="1"/>
            <p:nvPr/>
          </p:nvSpPr>
          <p:spPr>
            <a:xfrm>
              <a:off x="1835696" y="2632266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dirty="0" smtClean="0"/>
                <a:t>IFF</a:t>
              </a:r>
              <a:endParaRPr lang="sk-SK" dirty="0"/>
            </a:p>
          </p:txBody>
        </p:sp>
      </p:grpSp>
      <p:grpSp>
        <p:nvGrpSpPr>
          <p:cNvPr id="18" name="Skupina 17"/>
          <p:cNvGrpSpPr/>
          <p:nvPr/>
        </p:nvGrpSpPr>
        <p:grpSpPr>
          <a:xfrm>
            <a:off x="971600" y="4725144"/>
            <a:ext cx="1561723" cy="504056"/>
            <a:chOff x="971600" y="4725144"/>
            <a:chExt cx="1561723" cy="504056"/>
          </a:xfrm>
        </p:grpSpPr>
        <p:sp>
          <p:nvSpPr>
            <p:cNvPr id="9" name="Obdĺžnik 8"/>
            <p:cNvSpPr/>
            <p:nvPr/>
          </p:nvSpPr>
          <p:spPr>
            <a:xfrm>
              <a:off x="971600" y="4725144"/>
              <a:ext cx="504056" cy="50405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1" name="BlokTextu 10"/>
            <p:cNvSpPr txBox="1"/>
            <p:nvPr/>
          </p:nvSpPr>
          <p:spPr>
            <a:xfrm>
              <a:off x="1835696" y="4792506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dirty="0" smtClean="0"/>
                <a:t>1986</a:t>
              </a:r>
              <a:endParaRPr lang="sk-SK" dirty="0"/>
            </a:p>
          </p:txBody>
        </p:sp>
      </p:grpSp>
      <p:grpSp>
        <p:nvGrpSpPr>
          <p:cNvPr id="17" name="Skupina 16"/>
          <p:cNvGrpSpPr/>
          <p:nvPr/>
        </p:nvGrpSpPr>
        <p:grpSpPr>
          <a:xfrm>
            <a:off x="3635896" y="2564904"/>
            <a:ext cx="1460824" cy="504056"/>
            <a:chOff x="3635896" y="2564904"/>
            <a:chExt cx="1460824" cy="504056"/>
          </a:xfrm>
        </p:grpSpPr>
        <p:sp>
          <p:nvSpPr>
            <p:cNvPr id="8" name="Obdĺžnik 7"/>
            <p:cNvSpPr/>
            <p:nvPr/>
          </p:nvSpPr>
          <p:spPr>
            <a:xfrm>
              <a:off x="3635896" y="2564904"/>
              <a:ext cx="504056" cy="50405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2" name="BlokTextu 11"/>
            <p:cNvSpPr txBox="1"/>
            <p:nvPr/>
          </p:nvSpPr>
          <p:spPr>
            <a:xfrm>
              <a:off x="4540157" y="2632266"/>
              <a:ext cx="5565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dirty="0" smtClean="0"/>
                <a:t>IHF</a:t>
              </a:r>
              <a:endParaRPr lang="sk-SK" dirty="0"/>
            </a:p>
          </p:txBody>
        </p:sp>
      </p:grpSp>
      <p:grpSp>
        <p:nvGrpSpPr>
          <p:cNvPr id="19" name="Skupina 18"/>
          <p:cNvGrpSpPr/>
          <p:nvPr/>
        </p:nvGrpSpPr>
        <p:grpSpPr>
          <a:xfrm>
            <a:off x="3635896" y="4725144"/>
            <a:ext cx="1601888" cy="504056"/>
            <a:chOff x="3635896" y="4725144"/>
            <a:chExt cx="1601888" cy="504056"/>
          </a:xfrm>
        </p:grpSpPr>
        <p:sp>
          <p:nvSpPr>
            <p:cNvPr id="7" name="Obdĺžnik 6"/>
            <p:cNvSpPr/>
            <p:nvPr/>
          </p:nvSpPr>
          <p:spPr>
            <a:xfrm>
              <a:off x="3635896" y="4725144"/>
              <a:ext cx="504056" cy="50405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3" name="BlokTextu 12"/>
            <p:cNvSpPr txBox="1"/>
            <p:nvPr/>
          </p:nvSpPr>
          <p:spPr>
            <a:xfrm>
              <a:off x="4540157" y="4792506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dirty="0" smtClean="0"/>
                <a:t>1985</a:t>
              </a:r>
              <a:endParaRPr lang="sk-SK" dirty="0"/>
            </a:p>
          </p:txBody>
        </p:sp>
      </p:grpSp>
      <p:sp>
        <p:nvSpPr>
          <p:cNvPr id="14" name="Zaoblený obdĺžnik 13"/>
          <p:cNvSpPr/>
          <p:nvPr/>
        </p:nvSpPr>
        <p:spPr>
          <a:xfrm>
            <a:off x="6516216" y="2564904"/>
            <a:ext cx="1872208" cy="50405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Skontroluj</a:t>
            </a:r>
            <a:endParaRPr lang="sk-SK" dirty="0"/>
          </a:p>
        </p:txBody>
      </p:sp>
      <p:sp>
        <p:nvSpPr>
          <p:cNvPr id="15" name="Zaoblený obdĺžnik 14"/>
          <p:cNvSpPr/>
          <p:nvPr/>
        </p:nvSpPr>
        <p:spPr>
          <a:xfrm>
            <a:off x="6516216" y="4725144"/>
            <a:ext cx="1872208" cy="50405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Skontroluj</a:t>
            </a:r>
            <a:endParaRPr lang="sk-SK" dirty="0"/>
          </a:p>
        </p:txBody>
      </p:sp>
      <p:grpSp>
        <p:nvGrpSpPr>
          <p:cNvPr id="24" name="Skupina 23"/>
          <p:cNvGrpSpPr/>
          <p:nvPr/>
        </p:nvGrpSpPr>
        <p:grpSpPr>
          <a:xfrm>
            <a:off x="971600" y="2564904"/>
            <a:ext cx="504056" cy="504056"/>
            <a:chOff x="971600" y="2564904"/>
            <a:chExt cx="504056" cy="504056"/>
          </a:xfrm>
        </p:grpSpPr>
        <p:cxnSp>
          <p:nvCxnSpPr>
            <p:cNvPr id="21" name="Rovná spojnica 20"/>
            <p:cNvCxnSpPr/>
            <p:nvPr/>
          </p:nvCxnSpPr>
          <p:spPr>
            <a:xfrm>
              <a:off x="971600" y="2564904"/>
              <a:ext cx="504056" cy="50405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Rovná spojnica 22"/>
            <p:cNvCxnSpPr/>
            <p:nvPr/>
          </p:nvCxnSpPr>
          <p:spPr>
            <a:xfrm flipH="1">
              <a:off x="971600" y="2564904"/>
              <a:ext cx="504056" cy="50405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9" name="Skupina 28"/>
          <p:cNvGrpSpPr/>
          <p:nvPr/>
        </p:nvGrpSpPr>
        <p:grpSpPr>
          <a:xfrm>
            <a:off x="3635896" y="2564904"/>
            <a:ext cx="504056" cy="504056"/>
            <a:chOff x="3635896" y="2564904"/>
            <a:chExt cx="504056" cy="504056"/>
          </a:xfrm>
        </p:grpSpPr>
        <p:cxnSp>
          <p:nvCxnSpPr>
            <p:cNvPr id="26" name="Rovná spojnica 25"/>
            <p:cNvCxnSpPr/>
            <p:nvPr/>
          </p:nvCxnSpPr>
          <p:spPr>
            <a:xfrm>
              <a:off x="3635896" y="2564904"/>
              <a:ext cx="504056" cy="50405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Rovná spojnica 27"/>
            <p:cNvCxnSpPr/>
            <p:nvPr/>
          </p:nvCxnSpPr>
          <p:spPr>
            <a:xfrm flipH="1">
              <a:off x="3635896" y="2564904"/>
              <a:ext cx="504056" cy="50405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" name="Skupina 33"/>
          <p:cNvGrpSpPr/>
          <p:nvPr/>
        </p:nvGrpSpPr>
        <p:grpSpPr>
          <a:xfrm>
            <a:off x="971600" y="4725144"/>
            <a:ext cx="504056" cy="504056"/>
            <a:chOff x="971600" y="4725144"/>
            <a:chExt cx="504056" cy="504056"/>
          </a:xfrm>
        </p:grpSpPr>
        <p:cxnSp>
          <p:nvCxnSpPr>
            <p:cNvPr id="31" name="Rovná spojnica 30"/>
            <p:cNvCxnSpPr/>
            <p:nvPr/>
          </p:nvCxnSpPr>
          <p:spPr>
            <a:xfrm>
              <a:off x="971600" y="4725144"/>
              <a:ext cx="504056" cy="50405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Rovná spojnica 32"/>
            <p:cNvCxnSpPr/>
            <p:nvPr/>
          </p:nvCxnSpPr>
          <p:spPr>
            <a:xfrm flipH="1">
              <a:off x="971600" y="4725144"/>
              <a:ext cx="504056" cy="50405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9" name="Skupina 38"/>
          <p:cNvGrpSpPr/>
          <p:nvPr/>
        </p:nvGrpSpPr>
        <p:grpSpPr>
          <a:xfrm>
            <a:off x="3635896" y="4725144"/>
            <a:ext cx="504056" cy="504056"/>
            <a:chOff x="3635896" y="4725144"/>
            <a:chExt cx="504056" cy="504056"/>
          </a:xfrm>
        </p:grpSpPr>
        <p:cxnSp>
          <p:nvCxnSpPr>
            <p:cNvPr id="36" name="Rovná spojnica 35"/>
            <p:cNvCxnSpPr/>
            <p:nvPr/>
          </p:nvCxnSpPr>
          <p:spPr>
            <a:xfrm>
              <a:off x="3635896" y="4725144"/>
              <a:ext cx="504056" cy="50405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Rovná spojnica 37"/>
            <p:cNvCxnSpPr/>
            <p:nvPr/>
          </p:nvCxnSpPr>
          <p:spPr>
            <a:xfrm flipH="1">
              <a:off x="3635896" y="4725144"/>
              <a:ext cx="504056" cy="50405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0" name="Ovál 39"/>
          <p:cNvSpPr/>
          <p:nvPr/>
        </p:nvSpPr>
        <p:spPr>
          <a:xfrm>
            <a:off x="1586355" y="2598585"/>
            <a:ext cx="1224136" cy="43669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1" name="Ovál 40"/>
          <p:cNvSpPr/>
          <p:nvPr/>
        </p:nvSpPr>
        <p:spPr>
          <a:xfrm>
            <a:off x="1586355" y="4758825"/>
            <a:ext cx="1224136" cy="43669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35" name="Picture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114258"/>
            <a:ext cx="1944216" cy="719072"/>
          </a:xfrm>
          <a:prstGeom prst="rect">
            <a:avLst/>
          </a:prstGeom>
        </p:spPr>
      </p:pic>
      <p:pic>
        <p:nvPicPr>
          <p:cNvPr id="37" name="Picture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804" y="6127507"/>
            <a:ext cx="2053340" cy="644376"/>
          </a:xfrm>
          <a:prstGeom prst="rect">
            <a:avLst/>
          </a:prstGeom>
        </p:spPr>
      </p:pic>
      <p:pic>
        <p:nvPicPr>
          <p:cNvPr id="42" name="Picture 41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908" y="6127506"/>
            <a:ext cx="2097468" cy="66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9901"/>
      </p:ext>
    </p:extLst>
  </p:cSld>
  <p:clrMapOvr>
    <a:masterClrMapping/>
  </p:clrMapOvr>
  <p:transition spd="slow" advClick="0">
    <p:pull dir="r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4" grpId="0" animBg="1"/>
      <p:bldP spid="15" grpId="0" animBg="1"/>
      <p:bldP spid="40" grpId="0" animBg="1"/>
      <p:bldP spid="4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Kontrolná otázka</a:t>
            </a:r>
            <a:endParaRPr lang="sk-SK" b="1" dirty="0"/>
          </a:p>
        </p:txBody>
      </p:sp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55AD884-A819-4AD5-8E1B-422A8B6AEF46}" type="slidenum">
              <a:rPr lang="sk-SK" smtClean="0"/>
              <a:t>19</a:t>
            </a:fld>
            <a:endParaRPr lang="sk-SK"/>
          </a:p>
        </p:txBody>
      </p:sp>
      <p:sp>
        <p:nvSpPr>
          <p:cNvPr id="4" name="BlokTextu 3"/>
          <p:cNvSpPr txBox="1"/>
          <p:nvPr/>
        </p:nvSpPr>
        <p:spPr>
          <a:xfrm>
            <a:off x="971600" y="1844824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Kedy  vznikol  Slovenský  zväz  </a:t>
            </a:r>
            <a:r>
              <a:rPr lang="sk-SK" dirty="0" err="1" smtClean="0"/>
              <a:t>florbalu</a:t>
            </a:r>
            <a:r>
              <a:rPr lang="sk-SK" dirty="0" smtClean="0"/>
              <a:t>  ? </a:t>
            </a:r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971600" y="3717032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V  ktorom  roku  sa  Slovensko  prvýkrát  zúčastnilo  </a:t>
            </a:r>
            <a:r>
              <a:rPr lang="sk-SK" dirty="0" err="1" smtClean="0"/>
              <a:t>M-sveta</a:t>
            </a:r>
            <a:r>
              <a:rPr lang="sk-SK" dirty="0"/>
              <a:t> </a:t>
            </a:r>
            <a:r>
              <a:rPr lang="sk-SK" dirty="0" smtClean="0"/>
              <a:t> ?</a:t>
            </a:r>
            <a:endParaRPr lang="sk-SK" dirty="0"/>
          </a:p>
        </p:txBody>
      </p:sp>
      <p:grpSp>
        <p:nvGrpSpPr>
          <p:cNvPr id="16" name="Skupina 15"/>
          <p:cNvGrpSpPr/>
          <p:nvPr/>
        </p:nvGrpSpPr>
        <p:grpSpPr>
          <a:xfrm>
            <a:off x="971600" y="2564904"/>
            <a:ext cx="1561723" cy="504056"/>
            <a:chOff x="971600" y="2564904"/>
            <a:chExt cx="1561723" cy="504056"/>
          </a:xfrm>
        </p:grpSpPr>
        <p:sp>
          <p:nvSpPr>
            <p:cNvPr id="6" name="Obdĺžnik 5"/>
            <p:cNvSpPr/>
            <p:nvPr/>
          </p:nvSpPr>
          <p:spPr>
            <a:xfrm>
              <a:off x="971600" y="2564904"/>
              <a:ext cx="504056" cy="50405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0" name="BlokTextu 9"/>
            <p:cNvSpPr txBox="1"/>
            <p:nvPr/>
          </p:nvSpPr>
          <p:spPr>
            <a:xfrm>
              <a:off x="1835696" y="2632266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dirty="0" smtClean="0"/>
                <a:t>1997</a:t>
              </a:r>
              <a:endParaRPr lang="sk-SK" dirty="0"/>
            </a:p>
          </p:txBody>
        </p:sp>
      </p:grpSp>
      <p:grpSp>
        <p:nvGrpSpPr>
          <p:cNvPr id="18" name="Skupina 17"/>
          <p:cNvGrpSpPr/>
          <p:nvPr/>
        </p:nvGrpSpPr>
        <p:grpSpPr>
          <a:xfrm>
            <a:off x="971600" y="4725144"/>
            <a:ext cx="1504336" cy="504056"/>
            <a:chOff x="971600" y="4725144"/>
            <a:chExt cx="1504336" cy="504056"/>
          </a:xfrm>
        </p:grpSpPr>
        <p:sp>
          <p:nvSpPr>
            <p:cNvPr id="9" name="Obdĺžnik 8"/>
            <p:cNvSpPr/>
            <p:nvPr/>
          </p:nvSpPr>
          <p:spPr>
            <a:xfrm>
              <a:off x="971600" y="4725144"/>
              <a:ext cx="504056" cy="50405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1" name="BlokTextu 10"/>
            <p:cNvSpPr txBox="1"/>
            <p:nvPr/>
          </p:nvSpPr>
          <p:spPr>
            <a:xfrm>
              <a:off x="1835696" y="4792506"/>
              <a:ext cx="6402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dirty="0" smtClean="0"/>
                <a:t>2010</a:t>
              </a:r>
              <a:endParaRPr lang="sk-SK" dirty="0"/>
            </a:p>
          </p:txBody>
        </p:sp>
      </p:grpSp>
      <p:grpSp>
        <p:nvGrpSpPr>
          <p:cNvPr id="17" name="Skupina 16"/>
          <p:cNvGrpSpPr/>
          <p:nvPr/>
        </p:nvGrpSpPr>
        <p:grpSpPr>
          <a:xfrm>
            <a:off x="3635896" y="2564904"/>
            <a:ext cx="1601888" cy="504056"/>
            <a:chOff x="3635896" y="2564904"/>
            <a:chExt cx="1601888" cy="504056"/>
          </a:xfrm>
        </p:grpSpPr>
        <p:sp>
          <p:nvSpPr>
            <p:cNvPr id="8" name="Obdĺžnik 7"/>
            <p:cNvSpPr/>
            <p:nvPr/>
          </p:nvSpPr>
          <p:spPr>
            <a:xfrm>
              <a:off x="3635896" y="2564904"/>
              <a:ext cx="504056" cy="50405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2" name="BlokTextu 11"/>
            <p:cNvSpPr txBox="1"/>
            <p:nvPr/>
          </p:nvSpPr>
          <p:spPr>
            <a:xfrm>
              <a:off x="4540157" y="2632266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dirty="0" smtClean="0"/>
                <a:t>1987</a:t>
              </a:r>
              <a:endParaRPr lang="sk-SK" dirty="0"/>
            </a:p>
          </p:txBody>
        </p:sp>
      </p:grpSp>
      <p:grpSp>
        <p:nvGrpSpPr>
          <p:cNvPr id="19" name="Skupina 18"/>
          <p:cNvGrpSpPr/>
          <p:nvPr/>
        </p:nvGrpSpPr>
        <p:grpSpPr>
          <a:xfrm>
            <a:off x="3635896" y="4725144"/>
            <a:ext cx="1544501" cy="504056"/>
            <a:chOff x="3635896" y="4725144"/>
            <a:chExt cx="1544501" cy="504056"/>
          </a:xfrm>
        </p:grpSpPr>
        <p:sp>
          <p:nvSpPr>
            <p:cNvPr id="7" name="Obdĺžnik 6"/>
            <p:cNvSpPr/>
            <p:nvPr/>
          </p:nvSpPr>
          <p:spPr>
            <a:xfrm>
              <a:off x="3635896" y="4725144"/>
              <a:ext cx="504056" cy="50405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3" name="BlokTextu 12"/>
            <p:cNvSpPr txBox="1"/>
            <p:nvPr/>
          </p:nvSpPr>
          <p:spPr>
            <a:xfrm>
              <a:off x="4540157" y="4792506"/>
              <a:ext cx="6402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dirty="0" smtClean="0"/>
                <a:t>2012</a:t>
              </a:r>
              <a:endParaRPr lang="sk-SK" dirty="0"/>
            </a:p>
          </p:txBody>
        </p:sp>
      </p:grpSp>
      <p:sp>
        <p:nvSpPr>
          <p:cNvPr id="14" name="Zaoblený obdĺžnik 13"/>
          <p:cNvSpPr/>
          <p:nvPr/>
        </p:nvSpPr>
        <p:spPr>
          <a:xfrm>
            <a:off x="6516216" y="2564904"/>
            <a:ext cx="1872208" cy="50405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Skontroluj</a:t>
            </a:r>
            <a:endParaRPr lang="sk-SK" dirty="0"/>
          </a:p>
        </p:txBody>
      </p:sp>
      <p:sp>
        <p:nvSpPr>
          <p:cNvPr id="15" name="Zaoblený obdĺžnik 14"/>
          <p:cNvSpPr/>
          <p:nvPr/>
        </p:nvSpPr>
        <p:spPr>
          <a:xfrm>
            <a:off x="6516216" y="4725144"/>
            <a:ext cx="1872208" cy="50405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Skontroluj</a:t>
            </a:r>
            <a:endParaRPr lang="sk-SK" dirty="0"/>
          </a:p>
        </p:txBody>
      </p:sp>
      <p:grpSp>
        <p:nvGrpSpPr>
          <p:cNvPr id="24" name="Skupina 23"/>
          <p:cNvGrpSpPr/>
          <p:nvPr/>
        </p:nvGrpSpPr>
        <p:grpSpPr>
          <a:xfrm>
            <a:off x="971600" y="2564904"/>
            <a:ext cx="504056" cy="504056"/>
            <a:chOff x="971600" y="2564904"/>
            <a:chExt cx="504056" cy="504056"/>
          </a:xfrm>
        </p:grpSpPr>
        <p:cxnSp>
          <p:nvCxnSpPr>
            <p:cNvPr id="21" name="Rovná spojnica 20"/>
            <p:cNvCxnSpPr/>
            <p:nvPr/>
          </p:nvCxnSpPr>
          <p:spPr>
            <a:xfrm>
              <a:off x="971600" y="2564904"/>
              <a:ext cx="504056" cy="50405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Rovná spojnica 22"/>
            <p:cNvCxnSpPr/>
            <p:nvPr/>
          </p:nvCxnSpPr>
          <p:spPr>
            <a:xfrm flipH="1">
              <a:off x="971600" y="2564904"/>
              <a:ext cx="504056" cy="50405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9" name="Skupina 28"/>
          <p:cNvGrpSpPr/>
          <p:nvPr/>
        </p:nvGrpSpPr>
        <p:grpSpPr>
          <a:xfrm>
            <a:off x="3635896" y="2564904"/>
            <a:ext cx="504056" cy="504056"/>
            <a:chOff x="3635896" y="2564904"/>
            <a:chExt cx="504056" cy="504056"/>
          </a:xfrm>
        </p:grpSpPr>
        <p:cxnSp>
          <p:nvCxnSpPr>
            <p:cNvPr id="26" name="Rovná spojnica 25"/>
            <p:cNvCxnSpPr/>
            <p:nvPr/>
          </p:nvCxnSpPr>
          <p:spPr>
            <a:xfrm>
              <a:off x="3635896" y="2564904"/>
              <a:ext cx="504056" cy="50405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Rovná spojnica 27"/>
            <p:cNvCxnSpPr/>
            <p:nvPr/>
          </p:nvCxnSpPr>
          <p:spPr>
            <a:xfrm flipH="1">
              <a:off x="3635896" y="2564904"/>
              <a:ext cx="504056" cy="50405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" name="Skupina 33"/>
          <p:cNvGrpSpPr/>
          <p:nvPr/>
        </p:nvGrpSpPr>
        <p:grpSpPr>
          <a:xfrm>
            <a:off x="971600" y="4725144"/>
            <a:ext cx="504056" cy="504056"/>
            <a:chOff x="971600" y="4725144"/>
            <a:chExt cx="504056" cy="504056"/>
          </a:xfrm>
        </p:grpSpPr>
        <p:cxnSp>
          <p:nvCxnSpPr>
            <p:cNvPr id="31" name="Rovná spojnica 30"/>
            <p:cNvCxnSpPr/>
            <p:nvPr/>
          </p:nvCxnSpPr>
          <p:spPr>
            <a:xfrm>
              <a:off x="971600" y="4725144"/>
              <a:ext cx="504056" cy="50405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Rovná spojnica 32"/>
            <p:cNvCxnSpPr/>
            <p:nvPr/>
          </p:nvCxnSpPr>
          <p:spPr>
            <a:xfrm flipH="1">
              <a:off x="971600" y="4725144"/>
              <a:ext cx="504056" cy="50405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9" name="Skupina 38"/>
          <p:cNvGrpSpPr/>
          <p:nvPr/>
        </p:nvGrpSpPr>
        <p:grpSpPr>
          <a:xfrm>
            <a:off x="3635896" y="4725144"/>
            <a:ext cx="504056" cy="504056"/>
            <a:chOff x="3635896" y="4725144"/>
            <a:chExt cx="504056" cy="504056"/>
          </a:xfrm>
        </p:grpSpPr>
        <p:cxnSp>
          <p:nvCxnSpPr>
            <p:cNvPr id="36" name="Rovná spojnica 35"/>
            <p:cNvCxnSpPr/>
            <p:nvPr/>
          </p:nvCxnSpPr>
          <p:spPr>
            <a:xfrm>
              <a:off x="3635896" y="4725144"/>
              <a:ext cx="504056" cy="50405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Rovná spojnica 37"/>
            <p:cNvCxnSpPr/>
            <p:nvPr/>
          </p:nvCxnSpPr>
          <p:spPr>
            <a:xfrm flipH="1">
              <a:off x="3635896" y="4725144"/>
              <a:ext cx="504056" cy="50405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0" name="Ovál 39"/>
          <p:cNvSpPr/>
          <p:nvPr/>
        </p:nvSpPr>
        <p:spPr>
          <a:xfrm>
            <a:off x="1586355" y="2598585"/>
            <a:ext cx="1224136" cy="43669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1" name="Ovál 40"/>
          <p:cNvSpPr/>
          <p:nvPr/>
        </p:nvSpPr>
        <p:spPr>
          <a:xfrm>
            <a:off x="4276902" y="4746946"/>
            <a:ext cx="1224136" cy="47037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35" name="Picture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114258"/>
            <a:ext cx="1944216" cy="719072"/>
          </a:xfrm>
          <a:prstGeom prst="rect">
            <a:avLst/>
          </a:prstGeom>
        </p:spPr>
      </p:pic>
      <p:pic>
        <p:nvPicPr>
          <p:cNvPr id="37" name="Picture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804" y="6127507"/>
            <a:ext cx="2053340" cy="644376"/>
          </a:xfrm>
          <a:prstGeom prst="rect">
            <a:avLst/>
          </a:prstGeom>
        </p:spPr>
      </p:pic>
      <p:pic>
        <p:nvPicPr>
          <p:cNvPr id="42" name="Picture 41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908" y="6127506"/>
            <a:ext cx="2097468" cy="66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919853"/>
      </p:ext>
    </p:extLst>
  </p:cSld>
  <p:clrMapOvr>
    <a:masterClrMapping/>
  </p:clrMapOvr>
  <p:transition spd="slow" advClick="0">
    <p:pull dir="r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4" grpId="0" animBg="1"/>
      <p:bldP spid="15" grpId="0" animBg="1"/>
      <p:bldP spid="40" grpId="0" animBg="1"/>
      <p:bldP spid="4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Florbal</a:t>
            </a:r>
            <a:r>
              <a:rPr lang="sk-SK" dirty="0" smtClean="0"/>
              <a:t> /angl./ </a:t>
            </a:r>
            <a:r>
              <a:rPr lang="sk-SK" dirty="0" err="1" smtClean="0"/>
              <a:t>Floorball</a:t>
            </a:r>
            <a:endParaRPr lang="sk-SK" dirty="0"/>
          </a:p>
        </p:txBody>
      </p:sp>
      <p:sp>
        <p:nvSpPr>
          <p:cNvPr id="3" name="Zástupný symbol čísla snímky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AD884-A819-4AD5-8E1B-422A8B6AEF46}" type="slidenum">
              <a:rPr lang="sk-SK" smtClean="0"/>
              <a:t>2</a:t>
            </a:fld>
            <a:endParaRPr lang="sk-SK"/>
          </a:p>
        </p:txBody>
      </p:sp>
      <p:sp>
        <p:nvSpPr>
          <p:cNvPr id="4" name="Ovál 3">
            <a:hlinkClick r:id="rId2" action="ppaction://hlinksldjump"/>
          </p:cNvPr>
          <p:cNvSpPr/>
          <p:nvPr/>
        </p:nvSpPr>
        <p:spPr>
          <a:xfrm>
            <a:off x="444497" y="2354742"/>
            <a:ext cx="1872208" cy="187220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 smtClean="0"/>
              <a:t>História</a:t>
            </a:r>
            <a:endParaRPr lang="sk-SK" sz="2400" b="1" dirty="0"/>
          </a:p>
        </p:txBody>
      </p:sp>
      <p:sp>
        <p:nvSpPr>
          <p:cNvPr id="5" name="Ovál 4">
            <a:hlinkClick r:id="rId3" action="ppaction://hlinksldjump"/>
          </p:cNvPr>
          <p:cNvSpPr/>
          <p:nvPr/>
        </p:nvSpPr>
        <p:spPr>
          <a:xfrm>
            <a:off x="3635896" y="2354742"/>
            <a:ext cx="1872208" cy="187723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/>
              <a:t>Súčasnosť</a:t>
            </a:r>
            <a:endParaRPr lang="sk-SK" b="1" dirty="0"/>
          </a:p>
        </p:txBody>
      </p:sp>
      <p:sp>
        <p:nvSpPr>
          <p:cNvPr id="6" name="Ovál 5">
            <a:hlinkClick r:id="rId4" action="ppaction://hlinksldjump"/>
          </p:cNvPr>
          <p:cNvSpPr/>
          <p:nvPr/>
        </p:nvSpPr>
        <p:spPr>
          <a:xfrm>
            <a:off x="6732240" y="2354742"/>
            <a:ext cx="1872208" cy="187220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/>
              <a:t>Budúcnosť</a:t>
            </a:r>
            <a:endParaRPr lang="sk-SK" b="1" dirty="0"/>
          </a:p>
        </p:txBody>
      </p:sp>
      <p:sp>
        <p:nvSpPr>
          <p:cNvPr id="8" name="Rovná sa 7"/>
          <p:cNvSpPr/>
          <p:nvPr/>
        </p:nvSpPr>
        <p:spPr>
          <a:xfrm>
            <a:off x="5703912" y="2962622"/>
            <a:ext cx="864096" cy="656447"/>
          </a:xfrm>
          <a:prstGeom prst="mathEqual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9" name="Plus 8"/>
          <p:cNvSpPr/>
          <p:nvPr/>
        </p:nvSpPr>
        <p:spPr>
          <a:xfrm>
            <a:off x="2555776" y="2867180"/>
            <a:ext cx="864096" cy="864096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14859593"/>
      </p:ext>
    </p:extLst>
  </p:cSld>
  <p:clrMapOvr>
    <a:masterClrMapping/>
  </p:clrMapOvr>
  <p:transition spd="slow" advClick="0">
    <p:pull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Kontrolná otázka</a:t>
            </a:r>
            <a:endParaRPr lang="sk-SK" b="1" dirty="0"/>
          </a:p>
        </p:txBody>
      </p:sp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55AD884-A819-4AD5-8E1B-422A8B6AEF46}" type="slidenum">
              <a:rPr lang="sk-SK" smtClean="0"/>
              <a:t>20</a:t>
            </a:fld>
            <a:endParaRPr lang="sk-SK"/>
          </a:p>
        </p:txBody>
      </p:sp>
      <p:sp>
        <p:nvSpPr>
          <p:cNvPr id="4" name="BlokTextu 3"/>
          <p:cNvSpPr txBox="1"/>
          <p:nvPr/>
        </p:nvSpPr>
        <p:spPr>
          <a:xfrm>
            <a:off x="971600" y="1844824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V  ktorom  roku  pridelili  </a:t>
            </a:r>
            <a:r>
              <a:rPr lang="sk-SK" dirty="0" err="1" smtClean="0"/>
              <a:t>florbalu</a:t>
            </a:r>
            <a:r>
              <a:rPr lang="sk-SK" dirty="0" smtClean="0"/>
              <a:t>  olympijský  štatút ?</a:t>
            </a:r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971600" y="3717032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V  ktorom  roku  bolo  Slovensko  prijaté  do  Medzinárodnej  </a:t>
            </a:r>
            <a:r>
              <a:rPr lang="sk-SK" dirty="0" err="1" smtClean="0"/>
              <a:t>florbalovej</a:t>
            </a:r>
            <a:r>
              <a:rPr lang="sk-SK" dirty="0" smtClean="0"/>
              <a:t> federácie ?</a:t>
            </a:r>
            <a:endParaRPr lang="sk-SK" dirty="0"/>
          </a:p>
        </p:txBody>
      </p:sp>
      <p:grpSp>
        <p:nvGrpSpPr>
          <p:cNvPr id="16" name="Skupina 15"/>
          <p:cNvGrpSpPr/>
          <p:nvPr/>
        </p:nvGrpSpPr>
        <p:grpSpPr>
          <a:xfrm>
            <a:off x="971600" y="2564904"/>
            <a:ext cx="1504336" cy="504056"/>
            <a:chOff x="971600" y="2564904"/>
            <a:chExt cx="1504336" cy="504056"/>
          </a:xfrm>
        </p:grpSpPr>
        <p:sp>
          <p:nvSpPr>
            <p:cNvPr id="6" name="Obdĺžnik 5"/>
            <p:cNvSpPr/>
            <p:nvPr/>
          </p:nvSpPr>
          <p:spPr>
            <a:xfrm>
              <a:off x="971600" y="2564904"/>
              <a:ext cx="504056" cy="50405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0" name="BlokTextu 9"/>
            <p:cNvSpPr txBox="1"/>
            <p:nvPr/>
          </p:nvSpPr>
          <p:spPr>
            <a:xfrm>
              <a:off x="1835696" y="2632266"/>
              <a:ext cx="6402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dirty="0" smtClean="0"/>
                <a:t>2012</a:t>
              </a:r>
              <a:endParaRPr lang="sk-SK" dirty="0"/>
            </a:p>
          </p:txBody>
        </p:sp>
      </p:grpSp>
      <p:grpSp>
        <p:nvGrpSpPr>
          <p:cNvPr id="18" name="Skupina 17"/>
          <p:cNvGrpSpPr/>
          <p:nvPr/>
        </p:nvGrpSpPr>
        <p:grpSpPr>
          <a:xfrm>
            <a:off x="971600" y="4725144"/>
            <a:ext cx="1561723" cy="504056"/>
            <a:chOff x="971600" y="4725144"/>
            <a:chExt cx="1561723" cy="504056"/>
          </a:xfrm>
        </p:grpSpPr>
        <p:sp>
          <p:nvSpPr>
            <p:cNvPr id="9" name="Obdĺžnik 8"/>
            <p:cNvSpPr/>
            <p:nvPr/>
          </p:nvSpPr>
          <p:spPr>
            <a:xfrm>
              <a:off x="971600" y="4725144"/>
              <a:ext cx="504056" cy="50405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1" name="BlokTextu 10"/>
            <p:cNvSpPr txBox="1"/>
            <p:nvPr/>
          </p:nvSpPr>
          <p:spPr>
            <a:xfrm>
              <a:off x="1835696" y="4792506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dirty="0" smtClean="0"/>
                <a:t>1999</a:t>
              </a:r>
              <a:endParaRPr lang="sk-SK" dirty="0"/>
            </a:p>
          </p:txBody>
        </p:sp>
      </p:grpSp>
      <p:grpSp>
        <p:nvGrpSpPr>
          <p:cNvPr id="17" name="Skupina 16"/>
          <p:cNvGrpSpPr/>
          <p:nvPr/>
        </p:nvGrpSpPr>
        <p:grpSpPr>
          <a:xfrm>
            <a:off x="3635896" y="2564904"/>
            <a:ext cx="1530073" cy="504056"/>
            <a:chOff x="3635896" y="2564904"/>
            <a:chExt cx="1530073" cy="504056"/>
          </a:xfrm>
        </p:grpSpPr>
        <p:sp>
          <p:nvSpPr>
            <p:cNvPr id="8" name="Obdĺžnik 7"/>
            <p:cNvSpPr/>
            <p:nvPr/>
          </p:nvSpPr>
          <p:spPr>
            <a:xfrm>
              <a:off x="3635896" y="2564904"/>
              <a:ext cx="504056" cy="50405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2" name="BlokTextu 11"/>
            <p:cNvSpPr txBox="1"/>
            <p:nvPr/>
          </p:nvSpPr>
          <p:spPr>
            <a:xfrm>
              <a:off x="4540157" y="2632266"/>
              <a:ext cx="6258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dirty="0" smtClean="0"/>
                <a:t>2011</a:t>
              </a:r>
              <a:endParaRPr lang="sk-SK" dirty="0"/>
            </a:p>
          </p:txBody>
        </p:sp>
      </p:grpSp>
      <p:grpSp>
        <p:nvGrpSpPr>
          <p:cNvPr id="19" name="Skupina 18"/>
          <p:cNvGrpSpPr/>
          <p:nvPr/>
        </p:nvGrpSpPr>
        <p:grpSpPr>
          <a:xfrm>
            <a:off x="3635896" y="4725144"/>
            <a:ext cx="1601888" cy="504056"/>
            <a:chOff x="3635896" y="4725144"/>
            <a:chExt cx="1601888" cy="504056"/>
          </a:xfrm>
        </p:grpSpPr>
        <p:sp>
          <p:nvSpPr>
            <p:cNvPr id="7" name="Obdĺžnik 6"/>
            <p:cNvSpPr/>
            <p:nvPr/>
          </p:nvSpPr>
          <p:spPr>
            <a:xfrm>
              <a:off x="3635896" y="4725144"/>
              <a:ext cx="504056" cy="50405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3" name="BlokTextu 12"/>
            <p:cNvSpPr txBox="1"/>
            <p:nvPr/>
          </p:nvSpPr>
          <p:spPr>
            <a:xfrm>
              <a:off x="4540157" y="4792506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dirty="0" smtClean="0"/>
                <a:t>1997</a:t>
              </a:r>
              <a:endParaRPr lang="sk-SK" dirty="0"/>
            </a:p>
          </p:txBody>
        </p:sp>
      </p:grpSp>
      <p:sp>
        <p:nvSpPr>
          <p:cNvPr id="14" name="Zaoblený obdĺžnik 13"/>
          <p:cNvSpPr/>
          <p:nvPr/>
        </p:nvSpPr>
        <p:spPr>
          <a:xfrm>
            <a:off x="6516216" y="2564904"/>
            <a:ext cx="1872208" cy="50405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Skontroluj</a:t>
            </a:r>
            <a:endParaRPr lang="sk-SK" dirty="0"/>
          </a:p>
        </p:txBody>
      </p:sp>
      <p:sp>
        <p:nvSpPr>
          <p:cNvPr id="15" name="Zaoblený obdĺžnik 14"/>
          <p:cNvSpPr/>
          <p:nvPr/>
        </p:nvSpPr>
        <p:spPr>
          <a:xfrm>
            <a:off x="6516216" y="4725144"/>
            <a:ext cx="1872208" cy="50405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Skontroluj</a:t>
            </a:r>
            <a:endParaRPr lang="sk-SK" dirty="0"/>
          </a:p>
        </p:txBody>
      </p:sp>
      <p:grpSp>
        <p:nvGrpSpPr>
          <p:cNvPr id="24" name="Skupina 23"/>
          <p:cNvGrpSpPr/>
          <p:nvPr/>
        </p:nvGrpSpPr>
        <p:grpSpPr>
          <a:xfrm>
            <a:off x="971600" y="2564904"/>
            <a:ext cx="504056" cy="504056"/>
            <a:chOff x="971600" y="2564904"/>
            <a:chExt cx="504056" cy="504056"/>
          </a:xfrm>
        </p:grpSpPr>
        <p:cxnSp>
          <p:nvCxnSpPr>
            <p:cNvPr id="21" name="Rovná spojnica 20"/>
            <p:cNvCxnSpPr/>
            <p:nvPr/>
          </p:nvCxnSpPr>
          <p:spPr>
            <a:xfrm>
              <a:off x="971600" y="2564904"/>
              <a:ext cx="504056" cy="50405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Rovná spojnica 22"/>
            <p:cNvCxnSpPr/>
            <p:nvPr/>
          </p:nvCxnSpPr>
          <p:spPr>
            <a:xfrm flipH="1">
              <a:off x="971600" y="2564904"/>
              <a:ext cx="504056" cy="50405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9" name="Skupina 28"/>
          <p:cNvGrpSpPr/>
          <p:nvPr/>
        </p:nvGrpSpPr>
        <p:grpSpPr>
          <a:xfrm>
            <a:off x="3635896" y="2564904"/>
            <a:ext cx="504056" cy="504056"/>
            <a:chOff x="3635896" y="2564904"/>
            <a:chExt cx="504056" cy="504056"/>
          </a:xfrm>
        </p:grpSpPr>
        <p:cxnSp>
          <p:nvCxnSpPr>
            <p:cNvPr id="26" name="Rovná spojnica 25"/>
            <p:cNvCxnSpPr/>
            <p:nvPr/>
          </p:nvCxnSpPr>
          <p:spPr>
            <a:xfrm>
              <a:off x="3635896" y="2564904"/>
              <a:ext cx="504056" cy="50405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Rovná spojnica 27"/>
            <p:cNvCxnSpPr/>
            <p:nvPr/>
          </p:nvCxnSpPr>
          <p:spPr>
            <a:xfrm flipH="1">
              <a:off x="3635896" y="2564904"/>
              <a:ext cx="504056" cy="50405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" name="Skupina 33"/>
          <p:cNvGrpSpPr/>
          <p:nvPr/>
        </p:nvGrpSpPr>
        <p:grpSpPr>
          <a:xfrm>
            <a:off x="971600" y="4725144"/>
            <a:ext cx="504056" cy="504056"/>
            <a:chOff x="971600" y="4725144"/>
            <a:chExt cx="504056" cy="504056"/>
          </a:xfrm>
        </p:grpSpPr>
        <p:cxnSp>
          <p:nvCxnSpPr>
            <p:cNvPr id="31" name="Rovná spojnica 30"/>
            <p:cNvCxnSpPr/>
            <p:nvPr/>
          </p:nvCxnSpPr>
          <p:spPr>
            <a:xfrm>
              <a:off x="971600" y="4725144"/>
              <a:ext cx="504056" cy="50405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Rovná spojnica 32"/>
            <p:cNvCxnSpPr/>
            <p:nvPr/>
          </p:nvCxnSpPr>
          <p:spPr>
            <a:xfrm flipH="1">
              <a:off x="971600" y="4725144"/>
              <a:ext cx="504056" cy="50405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9" name="Skupina 38"/>
          <p:cNvGrpSpPr/>
          <p:nvPr/>
        </p:nvGrpSpPr>
        <p:grpSpPr>
          <a:xfrm>
            <a:off x="3635896" y="4725144"/>
            <a:ext cx="504056" cy="504056"/>
            <a:chOff x="3635896" y="4725144"/>
            <a:chExt cx="504056" cy="504056"/>
          </a:xfrm>
        </p:grpSpPr>
        <p:cxnSp>
          <p:nvCxnSpPr>
            <p:cNvPr id="36" name="Rovná spojnica 35"/>
            <p:cNvCxnSpPr/>
            <p:nvPr/>
          </p:nvCxnSpPr>
          <p:spPr>
            <a:xfrm>
              <a:off x="3635896" y="4725144"/>
              <a:ext cx="504056" cy="50405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Rovná spojnica 37"/>
            <p:cNvCxnSpPr/>
            <p:nvPr/>
          </p:nvCxnSpPr>
          <p:spPr>
            <a:xfrm flipH="1">
              <a:off x="3635896" y="4725144"/>
              <a:ext cx="504056" cy="50405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0" name="Ovál 39"/>
          <p:cNvSpPr/>
          <p:nvPr/>
        </p:nvSpPr>
        <p:spPr>
          <a:xfrm>
            <a:off x="4276902" y="2564904"/>
            <a:ext cx="1224136" cy="43669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1" name="Ovál 40"/>
          <p:cNvSpPr/>
          <p:nvPr/>
        </p:nvSpPr>
        <p:spPr>
          <a:xfrm>
            <a:off x="1586355" y="4758825"/>
            <a:ext cx="1224136" cy="43669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35" name="Picture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114258"/>
            <a:ext cx="1944216" cy="719072"/>
          </a:xfrm>
          <a:prstGeom prst="rect">
            <a:avLst/>
          </a:prstGeom>
        </p:spPr>
      </p:pic>
      <p:pic>
        <p:nvPicPr>
          <p:cNvPr id="37" name="Picture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804" y="6127507"/>
            <a:ext cx="2053340" cy="644376"/>
          </a:xfrm>
          <a:prstGeom prst="rect">
            <a:avLst/>
          </a:prstGeom>
        </p:spPr>
      </p:pic>
      <p:pic>
        <p:nvPicPr>
          <p:cNvPr id="42" name="Picture 41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908" y="6127506"/>
            <a:ext cx="2097468" cy="66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825736"/>
      </p:ext>
    </p:extLst>
  </p:cSld>
  <p:clrMapOvr>
    <a:masterClrMapping/>
  </p:clrMapOvr>
  <p:transition spd="slow" advClick="0">
    <p:pull dir="r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4" grpId="0" animBg="1"/>
      <p:bldP spid="15" grpId="0" animBg="1"/>
      <p:bldP spid="40" grpId="0" animBg="1"/>
      <p:bldP spid="4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Zdroje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914400" y="1268760"/>
            <a:ext cx="7772400" cy="4608512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k-SK" sz="2000" dirty="0" err="1" smtClean="0">
                <a:latin typeface="Arial"/>
              </a:rPr>
              <a:t>Kysel</a:t>
            </a:r>
            <a:r>
              <a:rPr lang="sk-SK" sz="2000" dirty="0">
                <a:latin typeface="Arial"/>
              </a:rPr>
              <a:t>, J.: </a:t>
            </a:r>
            <a:r>
              <a:rPr lang="sk-SK" sz="2000" b="1" dirty="0" err="1">
                <a:latin typeface="Arial"/>
              </a:rPr>
              <a:t>Florbal</a:t>
            </a:r>
            <a:r>
              <a:rPr lang="sk-SK" sz="2000" b="1" dirty="0">
                <a:latin typeface="Arial"/>
              </a:rPr>
              <a:t> – kompletní </a:t>
            </a:r>
            <a:r>
              <a:rPr lang="sk-SK" sz="2000" b="1" dirty="0" err="1">
                <a:latin typeface="Arial"/>
              </a:rPr>
              <a:t>průvodce</a:t>
            </a:r>
            <a:r>
              <a:rPr lang="sk-SK" sz="2000" dirty="0">
                <a:latin typeface="Arial"/>
              </a:rPr>
              <a:t>. Praha: </a:t>
            </a:r>
            <a:r>
              <a:rPr lang="sk-SK" sz="2000" dirty="0" err="1">
                <a:latin typeface="Arial"/>
              </a:rPr>
              <a:t>Grada</a:t>
            </a:r>
            <a:r>
              <a:rPr lang="sk-SK" sz="2000" dirty="0">
                <a:latin typeface="Arial"/>
              </a:rPr>
              <a:t>, 2010</a:t>
            </a:r>
            <a:r>
              <a:rPr lang="sk-SK" sz="2000" dirty="0">
                <a:solidFill>
                  <a:srgbClr val="333333"/>
                </a:solidFill>
                <a:latin typeface="Arial"/>
              </a:rPr>
              <a:t>.</a:t>
            </a:r>
          </a:p>
          <a:p>
            <a:pPr>
              <a:buFont typeface="Arial"/>
              <a:buChar char="•"/>
            </a:pPr>
            <a:r>
              <a:rPr lang="sk-SK" sz="2000" dirty="0" err="1">
                <a:latin typeface="Arial"/>
              </a:rPr>
              <a:t>Kysel</a:t>
            </a:r>
            <a:r>
              <a:rPr lang="sk-SK" sz="2000" dirty="0">
                <a:latin typeface="Arial"/>
              </a:rPr>
              <a:t>, J., </a:t>
            </a:r>
            <a:r>
              <a:rPr lang="sk-SK" sz="2000" dirty="0" err="1">
                <a:latin typeface="Arial"/>
              </a:rPr>
              <a:t>Skružný</a:t>
            </a:r>
            <a:r>
              <a:rPr lang="sk-SK" sz="2000" dirty="0">
                <a:latin typeface="Arial"/>
              </a:rPr>
              <a:t>, Z.: </a:t>
            </a:r>
            <a:r>
              <a:rPr lang="sk-SK" sz="2000" b="1" dirty="0">
                <a:latin typeface="Arial"/>
              </a:rPr>
              <a:t>Herní </a:t>
            </a:r>
            <a:r>
              <a:rPr lang="sk-SK" sz="2000" b="1" dirty="0" err="1">
                <a:latin typeface="Arial"/>
              </a:rPr>
              <a:t>kombinace</a:t>
            </a:r>
            <a:r>
              <a:rPr lang="sk-SK" sz="2000" b="1" dirty="0">
                <a:latin typeface="Arial"/>
              </a:rPr>
              <a:t> – </a:t>
            </a:r>
            <a:r>
              <a:rPr lang="sk-SK" sz="2000" b="1" dirty="0" err="1">
                <a:latin typeface="Arial"/>
              </a:rPr>
              <a:t>příklady</a:t>
            </a:r>
            <a:r>
              <a:rPr lang="sk-SK" sz="2000" b="1" dirty="0">
                <a:latin typeface="Arial"/>
              </a:rPr>
              <a:t> </a:t>
            </a:r>
            <a:r>
              <a:rPr lang="sk-SK" sz="2000" b="1" dirty="0" err="1">
                <a:latin typeface="Arial"/>
              </a:rPr>
              <a:t>tréninkových</a:t>
            </a:r>
            <a:r>
              <a:rPr lang="sk-SK" sz="2000" b="1" dirty="0">
                <a:latin typeface="Arial"/>
              </a:rPr>
              <a:t> </a:t>
            </a:r>
            <a:r>
              <a:rPr lang="sk-SK" sz="2000" b="1" dirty="0" err="1">
                <a:latin typeface="Arial"/>
              </a:rPr>
              <a:t>jednotek</a:t>
            </a:r>
            <a:r>
              <a:rPr lang="sk-SK" sz="2000" dirty="0">
                <a:latin typeface="Arial"/>
              </a:rPr>
              <a:t>. Praha: </a:t>
            </a:r>
            <a:r>
              <a:rPr lang="sk-SK" sz="2000" dirty="0" err="1">
                <a:latin typeface="Arial"/>
              </a:rPr>
              <a:t>ČFbU</a:t>
            </a:r>
            <a:r>
              <a:rPr lang="sk-SK" sz="2000" dirty="0">
                <a:latin typeface="Arial"/>
              </a:rPr>
              <a:t>, 2009.</a:t>
            </a:r>
          </a:p>
          <a:p>
            <a:pPr>
              <a:buFont typeface="Arial"/>
              <a:buChar char="•"/>
            </a:pPr>
            <a:r>
              <a:rPr lang="sk-SK" sz="2000" dirty="0" err="1">
                <a:latin typeface="Arial"/>
              </a:rPr>
              <a:t>Kysel</a:t>
            </a:r>
            <a:r>
              <a:rPr lang="sk-SK" sz="2000" dirty="0">
                <a:latin typeface="Arial"/>
              </a:rPr>
              <a:t>, J.: </a:t>
            </a:r>
            <a:r>
              <a:rPr lang="sk-SK" sz="2000" b="1" dirty="0">
                <a:latin typeface="Arial"/>
              </a:rPr>
              <a:t>Školní </a:t>
            </a:r>
            <a:r>
              <a:rPr lang="sk-SK" sz="2000" b="1" dirty="0" err="1">
                <a:latin typeface="Arial"/>
              </a:rPr>
              <a:t>florbal</a:t>
            </a:r>
            <a:r>
              <a:rPr lang="sk-SK" sz="2000" b="1" dirty="0">
                <a:latin typeface="Arial"/>
              </a:rPr>
              <a:t> – metodická </a:t>
            </a:r>
            <a:r>
              <a:rPr lang="sk-SK" sz="2000" b="1" dirty="0" err="1">
                <a:latin typeface="Arial"/>
              </a:rPr>
              <a:t>příručka</a:t>
            </a:r>
            <a:r>
              <a:rPr lang="sk-SK" sz="2000" dirty="0">
                <a:latin typeface="Arial"/>
              </a:rPr>
              <a:t>. </a:t>
            </a:r>
            <a:r>
              <a:rPr lang="sk-SK" sz="2000" dirty="0" err="1">
                <a:latin typeface="Arial"/>
              </a:rPr>
              <a:t>JčFbU</a:t>
            </a:r>
            <a:r>
              <a:rPr lang="sk-SK" sz="2000" dirty="0">
                <a:latin typeface="Arial"/>
              </a:rPr>
              <a:t> + </a:t>
            </a:r>
            <a:r>
              <a:rPr lang="sk-SK" sz="2000" dirty="0" err="1">
                <a:latin typeface="Arial"/>
              </a:rPr>
              <a:t>Florbalobchod.cz</a:t>
            </a:r>
            <a:r>
              <a:rPr lang="sk-SK" sz="2000" dirty="0">
                <a:latin typeface="Arial"/>
              </a:rPr>
              <a:t>: 2009.</a:t>
            </a:r>
          </a:p>
          <a:p>
            <a:pPr>
              <a:buFont typeface="Arial"/>
              <a:buChar char="•"/>
            </a:pPr>
            <a:r>
              <a:rPr lang="sk-SK" sz="2000" dirty="0" err="1">
                <a:latin typeface="Arial"/>
              </a:rPr>
              <a:t>Skružný</a:t>
            </a:r>
            <a:r>
              <a:rPr lang="sk-SK" sz="2000" dirty="0">
                <a:latin typeface="Arial"/>
              </a:rPr>
              <a:t>, Z. a kol.: </a:t>
            </a:r>
            <a:r>
              <a:rPr lang="sk-SK" sz="2000" b="1" dirty="0" err="1">
                <a:latin typeface="Arial"/>
              </a:rPr>
              <a:t>Florbal</a:t>
            </a:r>
            <a:r>
              <a:rPr lang="sk-SK" sz="2000" b="1" dirty="0">
                <a:latin typeface="Arial"/>
              </a:rPr>
              <a:t> – technika, </a:t>
            </a:r>
            <a:r>
              <a:rPr lang="sk-SK" sz="2000" b="1" dirty="0" err="1">
                <a:latin typeface="Arial"/>
              </a:rPr>
              <a:t>trénink</a:t>
            </a:r>
            <a:r>
              <a:rPr lang="sk-SK" sz="2000" b="1" dirty="0">
                <a:latin typeface="Arial"/>
              </a:rPr>
              <a:t>, pravidla hry</a:t>
            </a:r>
            <a:r>
              <a:rPr lang="sk-SK" sz="2000" dirty="0">
                <a:latin typeface="Arial"/>
              </a:rPr>
              <a:t>. Praha: </a:t>
            </a:r>
            <a:r>
              <a:rPr lang="sk-SK" sz="2000" dirty="0" err="1">
                <a:latin typeface="Arial"/>
              </a:rPr>
              <a:t>Grada</a:t>
            </a:r>
            <a:r>
              <a:rPr lang="sk-SK" sz="2000" dirty="0">
                <a:latin typeface="Arial"/>
              </a:rPr>
              <a:t>, 2005 – </a:t>
            </a:r>
            <a:r>
              <a:rPr lang="sk-SK" sz="2000" dirty="0" err="1">
                <a:latin typeface="Arial"/>
              </a:rPr>
              <a:t>dotisk</a:t>
            </a:r>
            <a:r>
              <a:rPr lang="sk-SK" sz="2000" dirty="0">
                <a:latin typeface="Arial"/>
              </a:rPr>
              <a:t>. (2004</a:t>
            </a:r>
            <a:r>
              <a:rPr lang="sk-SK" sz="2000" dirty="0" smtClean="0">
                <a:latin typeface="Arial"/>
              </a:rPr>
              <a:t>)</a:t>
            </a:r>
          </a:p>
          <a:p>
            <a:pPr>
              <a:buFont typeface="Arial"/>
              <a:buChar char="•"/>
            </a:pPr>
            <a:r>
              <a:rPr lang="sk-SK" sz="2000" dirty="0" err="1">
                <a:latin typeface="Arial"/>
              </a:rPr>
              <a:t>Skružný</a:t>
            </a:r>
            <a:r>
              <a:rPr lang="sk-SK" sz="2000" dirty="0">
                <a:latin typeface="Arial"/>
              </a:rPr>
              <a:t>, Z. a kol.: </a:t>
            </a:r>
            <a:r>
              <a:rPr lang="sk-SK" sz="2000" b="1" dirty="0" err="1">
                <a:latin typeface="Arial"/>
              </a:rPr>
              <a:t>Florbalový</a:t>
            </a:r>
            <a:r>
              <a:rPr lang="sk-SK" sz="2000" b="1" dirty="0">
                <a:latin typeface="Arial"/>
              </a:rPr>
              <a:t> </a:t>
            </a:r>
            <a:r>
              <a:rPr lang="sk-SK" sz="2000" b="1" dirty="0" err="1">
                <a:latin typeface="Arial"/>
              </a:rPr>
              <a:t>brankář</a:t>
            </a:r>
            <a:r>
              <a:rPr lang="sk-SK" sz="2000" dirty="0">
                <a:latin typeface="Arial"/>
              </a:rPr>
              <a:t>. Praha: </a:t>
            </a:r>
            <a:r>
              <a:rPr lang="sk-SK" sz="2000" dirty="0" err="1">
                <a:latin typeface="Arial"/>
              </a:rPr>
              <a:t>ČFbU</a:t>
            </a:r>
            <a:r>
              <a:rPr lang="sk-SK" sz="2000" dirty="0">
                <a:latin typeface="Arial"/>
              </a:rPr>
              <a:t>, 2008.</a:t>
            </a:r>
          </a:p>
          <a:p>
            <a:pPr>
              <a:buFont typeface="Arial"/>
              <a:buChar char="•"/>
            </a:pPr>
            <a:r>
              <a:rPr lang="sk-SK" sz="2000" dirty="0" err="1">
                <a:latin typeface="Arial"/>
              </a:rPr>
              <a:t>Skružný</a:t>
            </a:r>
            <a:r>
              <a:rPr lang="sk-SK" sz="2000" dirty="0">
                <a:latin typeface="Arial"/>
              </a:rPr>
              <a:t>, Z.: </a:t>
            </a:r>
            <a:r>
              <a:rPr lang="sk-SK" sz="2000" b="1" dirty="0">
                <a:latin typeface="Arial"/>
              </a:rPr>
              <a:t>Herní systémy – základy hry v útoku i v </a:t>
            </a:r>
            <a:r>
              <a:rPr lang="sk-SK" sz="2000" b="1" dirty="0" err="1">
                <a:latin typeface="Arial"/>
              </a:rPr>
              <a:t>obraně</a:t>
            </a:r>
            <a:r>
              <a:rPr lang="sk-SK" sz="2000" dirty="0">
                <a:latin typeface="Arial"/>
              </a:rPr>
              <a:t>. Praha: </a:t>
            </a:r>
            <a:r>
              <a:rPr lang="sk-SK" sz="2000" dirty="0" err="1">
                <a:latin typeface="Arial"/>
              </a:rPr>
              <a:t>ČFbU</a:t>
            </a:r>
            <a:r>
              <a:rPr lang="sk-SK" sz="2000" dirty="0">
                <a:latin typeface="Arial"/>
              </a:rPr>
              <a:t>, 2010</a:t>
            </a:r>
            <a:r>
              <a:rPr lang="sk-SK" sz="2000" dirty="0" smtClean="0">
                <a:latin typeface="Arial"/>
              </a:rPr>
              <a:t>.</a:t>
            </a:r>
          </a:p>
          <a:p>
            <a:pPr>
              <a:buFont typeface="Arial"/>
              <a:buChar char="•"/>
            </a:pPr>
            <a:r>
              <a:rPr lang="sk-SK" sz="2000" dirty="0">
                <a:latin typeface="Arial"/>
              </a:rPr>
              <a:t>Zlatník, D.: </a:t>
            </a:r>
            <a:r>
              <a:rPr lang="sk-SK" sz="2000" b="1" dirty="0" err="1">
                <a:latin typeface="Arial"/>
              </a:rPr>
              <a:t>Florbalový</a:t>
            </a:r>
            <a:r>
              <a:rPr lang="sk-SK" sz="2000" b="1" dirty="0">
                <a:latin typeface="Arial"/>
              </a:rPr>
              <a:t> </a:t>
            </a:r>
            <a:r>
              <a:rPr lang="sk-SK" sz="2000" b="1" dirty="0" err="1">
                <a:latin typeface="Arial"/>
              </a:rPr>
              <a:t>trénink</a:t>
            </a:r>
            <a:r>
              <a:rPr lang="sk-SK" sz="2000" b="1" dirty="0">
                <a:latin typeface="Arial"/>
              </a:rPr>
              <a:t> v praxi – Herní činnosti </a:t>
            </a:r>
            <a:r>
              <a:rPr lang="sk-SK" sz="2000" b="1" dirty="0" err="1">
                <a:latin typeface="Arial"/>
              </a:rPr>
              <a:t>jednotlivce</a:t>
            </a:r>
            <a:r>
              <a:rPr lang="sk-SK" sz="2000" dirty="0">
                <a:latin typeface="Arial"/>
              </a:rPr>
              <a:t>. Praha: </a:t>
            </a:r>
            <a:r>
              <a:rPr lang="sk-SK" sz="2000" dirty="0" err="1">
                <a:latin typeface="Arial"/>
              </a:rPr>
              <a:t>ČFbU</a:t>
            </a:r>
            <a:r>
              <a:rPr lang="sk-SK" sz="2000" dirty="0">
                <a:latin typeface="Arial"/>
              </a:rPr>
              <a:t>, 2004</a:t>
            </a:r>
            <a:r>
              <a:rPr lang="sk-SK" sz="2000" dirty="0" smtClean="0">
                <a:latin typeface="Arial"/>
              </a:rPr>
              <a:t>.</a:t>
            </a:r>
          </a:p>
          <a:p>
            <a:pPr>
              <a:buFont typeface="Arial"/>
              <a:buChar char="•"/>
            </a:pPr>
            <a:r>
              <a:rPr lang="sk-SK" sz="2000" dirty="0">
                <a:latin typeface="Arial"/>
                <a:hlinkClick r:id="rId2"/>
              </a:rPr>
              <a:t>http://</a:t>
            </a:r>
            <a:r>
              <a:rPr lang="sk-SK" sz="2000" dirty="0" smtClean="0">
                <a:latin typeface="Arial"/>
                <a:hlinkClick r:id="rId2"/>
              </a:rPr>
              <a:t>www.florbalovytrener.cz/materialy</a:t>
            </a:r>
            <a:r>
              <a:rPr lang="sk-SK" sz="2000" dirty="0" smtClean="0">
                <a:latin typeface="Arial"/>
              </a:rPr>
              <a:t> /</a:t>
            </a:r>
            <a:r>
              <a:rPr lang="sk-SK" sz="2000" dirty="0" err="1" smtClean="0">
                <a:latin typeface="Arial"/>
              </a:rPr>
              <a:t>zasobnik-cviceni</a:t>
            </a:r>
            <a:r>
              <a:rPr lang="sk-SK" sz="2000" dirty="0" smtClean="0">
                <a:latin typeface="Arial"/>
              </a:rPr>
              <a:t>/</a:t>
            </a:r>
            <a:r>
              <a:rPr lang="sk-SK" sz="2000" dirty="0" err="1" smtClean="0">
                <a:latin typeface="Arial"/>
              </a:rPr>
              <a:t>zasobnicek</a:t>
            </a:r>
            <a:r>
              <a:rPr lang="sk-SK" sz="2000" dirty="0">
                <a:latin typeface="Arial"/>
              </a:rPr>
              <a:t>/</a:t>
            </a:r>
          </a:p>
          <a:p>
            <a:pPr>
              <a:buFont typeface="Arial"/>
              <a:buChar char="•"/>
            </a:pPr>
            <a:endParaRPr lang="sk-SK" sz="2000" dirty="0">
              <a:solidFill>
                <a:srgbClr val="333333"/>
              </a:solidFill>
              <a:latin typeface="Arial"/>
            </a:endParaRPr>
          </a:p>
          <a:p>
            <a:pPr>
              <a:buFont typeface="Arial"/>
              <a:buChar char="•"/>
            </a:pPr>
            <a:endParaRPr lang="sk-SK" sz="2000" dirty="0">
              <a:solidFill>
                <a:srgbClr val="333333"/>
              </a:solidFill>
              <a:latin typeface="Arial"/>
            </a:endParaRPr>
          </a:p>
          <a:p>
            <a:endParaRPr lang="sk-SK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55AD884-A819-4AD5-8E1B-422A8B6AEF46}" type="slidenum">
              <a:rPr lang="sk-SK" smtClean="0"/>
              <a:t>21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85475465"/>
      </p:ext>
    </p:extLst>
  </p:cSld>
  <p:clrMapOvr>
    <a:masterClrMapping/>
  </p:clrMapOvr>
  <p:transition spd="slow" advClick="0">
    <p:pull dir="r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FFC000"/>
                </a:solidFill>
              </a:rPr>
              <a:t>História</a:t>
            </a:r>
            <a:endParaRPr lang="sk-SK" b="1" dirty="0">
              <a:solidFill>
                <a:srgbClr val="FFC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Názov športu :  </a:t>
            </a:r>
            <a:r>
              <a:rPr lang="sk-SK" dirty="0" err="1" smtClean="0">
                <a:solidFill>
                  <a:srgbClr val="FF0000"/>
                </a:solidFill>
              </a:rPr>
              <a:t>floor</a:t>
            </a:r>
            <a:r>
              <a:rPr lang="sk-SK" dirty="0" smtClean="0">
                <a:solidFill>
                  <a:srgbClr val="FF0000"/>
                </a:solidFill>
              </a:rPr>
              <a:t> </a:t>
            </a:r>
            <a:r>
              <a:rPr lang="sk-SK" dirty="0" smtClean="0"/>
              <a:t>– podlaha</a:t>
            </a:r>
          </a:p>
          <a:p>
            <a:pPr marL="36576" indent="0">
              <a:buNone/>
            </a:pPr>
            <a:r>
              <a:rPr lang="sk-SK" dirty="0"/>
              <a:t> </a:t>
            </a:r>
            <a:r>
              <a:rPr lang="sk-SK" dirty="0" smtClean="0"/>
              <a:t>                                    </a:t>
            </a:r>
            <a:r>
              <a:rPr lang="sk-SK" dirty="0" err="1" smtClean="0">
                <a:solidFill>
                  <a:srgbClr val="FF0000"/>
                </a:solidFill>
              </a:rPr>
              <a:t>ball</a:t>
            </a:r>
            <a:r>
              <a:rPr lang="sk-SK" dirty="0" smtClean="0"/>
              <a:t> – lopta</a:t>
            </a:r>
          </a:p>
          <a:p>
            <a:pPr marL="36576" indent="0">
              <a:buNone/>
            </a:pPr>
            <a:endParaRPr lang="sk-SK" dirty="0" smtClean="0"/>
          </a:p>
          <a:p>
            <a:pPr marL="36576" indent="0">
              <a:buNone/>
            </a:pPr>
            <a:r>
              <a:rPr lang="sk-SK" dirty="0" err="1" smtClean="0">
                <a:solidFill>
                  <a:srgbClr val="FF0000"/>
                </a:solidFill>
              </a:rPr>
              <a:t>Florbal</a:t>
            </a:r>
            <a:r>
              <a:rPr lang="sk-SK" dirty="0" smtClean="0">
                <a:solidFill>
                  <a:srgbClr val="92D050"/>
                </a:solidFill>
              </a:rPr>
              <a:t> je kolektívny šport, ktorý sa hráva v halách so špeciálnou hokejkou a loptičkou na dve bránky</a:t>
            </a:r>
            <a:endParaRPr lang="sk-SK" dirty="0">
              <a:solidFill>
                <a:srgbClr val="92D050"/>
              </a:solidFill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55AD884-A819-4AD5-8E1B-422A8B6AEF46}" type="slidenum">
              <a:rPr lang="sk-SK" smtClean="0"/>
              <a:t>3</a:t>
            </a:fld>
            <a:endParaRPr lang="sk-SK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0" y="4509120"/>
            <a:ext cx="2998192" cy="1440160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620689"/>
            <a:ext cx="1872208" cy="2232247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114258"/>
            <a:ext cx="1944216" cy="719072"/>
          </a:xfrm>
          <a:prstGeom prst="rect">
            <a:avLst/>
          </a:prstGeom>
        </p:spPr>
      </p:pic>
      <p:pic>
        <p:nvPicPr>
          <p:cNvPr id="10" name="Picture 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804" y="6127507"/>
            <a:ext cx="2053340" cy="644376"/>
          </a:xfrm>
          <a:prstGeom prst="rect">
            <a:avLst/>
          </a:prstGeom>
        </p:spPr>
      </p:pic>
      <p:pic>
        <p:nvPicPr>
          <p:cNvPr id="11" name="Picture 10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908" y="6127506"/>
            <a:ext cx="2097468" cy="66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69964"/>
      </p:ext>
    </p:extLst>
  </p:cSld>
  <p:clrMapOvr>
    <a:masterClrMapping/>
  </p:clrMapOvr>
  <p:transition spd="slow" advClick="0">
    <p:pull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FFC000"/>
                </a:solidFill>
              </a:rPr>
              <a:t>História</a:t>
            </a:r>
            <a:endParaRPr lang="sk-SK" b="1" dirty="0">
              <a:solidFill>
                <a:srgbClr val="FFC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914400" y="1268760"/>
            <a:ext cx="7772400" cy="5086800"/>
          </a:xfrm>
        </p:spPr>
        <p:txBody>
          <a:bodyPr>
            <a:normAutofit fontScale="92500" lnSpcReduction="10000"/>
          </a:bodyPr>
          <a:lstStyle/>
          <a:p>
            <a:pPr lvl="0">
              <a:buClr>
                <a:srgbClr val="6EA0B0"/>
              </a:buClr>
            </a:pPr>
            <a:r>
              <a:rPr lang="sk-SK" dirty="0">
                <a:solidFill>
                  <a:prstClr val="white"/>
                </a:solidFill>
              </a:rPr>
              <a:t>Vznik dierovanej loptičky v USA v  továrni na plasty </a:t>
            </a:r>
            <a:r>
              <a:rPr lang="sk-SK" dirty="0" err="1">
                <a:solidFill>
                  <a:prstClr val="white"/>
                </a:solidFill>
              </a:rPr>
              <a:t>Cosom</a:t>
            </a:r>
            <a:r>
              <a:rPr lang="sk-SK" dirty="0">
                <a:solidFill>
                  <a:prstClr val="white"/>
                </a:solidFill>
              </a:rPr>
              <a:t> v </a:t>
            </a:r>
            <a:r>
              <a:rPr lang="sk-SK" dirty="0" err="1" smtClean="0">
                <a:solidFill>
                  <a:prstClr val="white"/>
                </a:solidFill>
              </a:rPr>
              <a:t>Lakeville</a:t>
            </a:r>
            <a:endParaRPr lang="sk-SK" dirty="0" smtClean="0">
              <a:solidFill>
                <a:prstClr val="white"/>
              </a:solidFill>
            </a:endParaRPr>
          </a:p>
          <a:p>
            <a:pPr marL="454914" lvl="1" indent="0">
              <a:buClr>
                <a:srgbClr val="6EA0B0"/>
              </a:buClr>
              <a:buNone/>
            </a:pPr>
            <a:endParaRPr lang="sk-SK" dirty="0"/>
          </a:p>
          <a:p>
            <a:pPr lvl="1">
              <a:buClr>
                <a:srgbClr val="6EA0B0"/>
              </a:buClr>
            </a:pPr>
            <a:r>
              <a:rPr lang="sk-SK" dirty="0" smtClean="0">
                <a:solidFill>
                  <a:srgbClr val="FFC000"/>
                </a:solidFill>
              </a:rPr>
              <a:t> Amerika </a:t>
            </a:r>
            <a:r>
              <a:rPr lang="sk-SK" dirty="0">
                <a:solidFill>
                  <a:srgbClr val="FFC000"/>
                </a:solidFill>
              </a:rPr>
              <a:t>: </a:t>
            </a:r>
            <a:r>
              <a:rPr lang="sk-SK" dirty="0"/>
              <a:t>názov </a:t>
            </a:r>
            <a:r>
              <a:rPr lang="sk-SK" dirty="0" smtClean="0"/>
              <a:t>hry-</a:t>
            </a:r>
            <a:endParaRPr lang="sk-SK" dirty="0" smtClean="0">
              <a:solidFill>
                <a:srgbClr val="FFC000"/>
              </a:solidFill>
            </a:endParaRPr>
          </a:p>
          <a:p>
            <a:pPr lvl="1">
              <a:buClr>
                <a:srgbClr val="6EA0B0"/>
              </a:buClr>
            </a:pPr>
            <a:r>
              <a:rPr lang="sk-SK" dirty="0" smtClean="0">
                <a:solidFill>
                  <a:srgbClr val="FF0000"/>
                </a:solidFill>
              </a:rPr>
              <a:t>Švédsko : </a:t>
            </a:r>
            <a:r>
              <a:rPr lang="sk-SK" dirty="0" smtClean="0"/>
              <a:t>názov hry </a:t>
            </a:r>
            <a:r>
              <a:rPr lang="sk-SK" dirty="0" smtClean="0">
                <a:solidFill>
                  <a:srgbClr val="FF0000"/>
                </a:solidFill>
              </a:rPr>
              <a:t>– </a:t>
            </a:r>
          </a:p>
          <a:p>
            <a:pPr lvl="1">
              <a:buClr>
                <a:srgbClr val="6EA0B0"/>
              </a:buClr>
            </a:pPr>
            <a:r>
              <a:rPr lang="sk-SK" dirty="0" smtClean="0">
                <a:solidFill>
                  <a:srgbClr val="00B050"/>
                </a:solidFill>
              </a:rPr>
              <a:t>Fínsko : </a:t>
            </a:r>
            <a:r>
              <a:rPr lang="sk-SK" dirty="0" smtClean="0"/>
              <a:t>názov hry </a:t>
            </a:r>
            <a:r>
              <a:rPr lang="sk-SK" dirty="0" smtClean="0">
                <a:solidFill>
                  <a:srgbClr val="00B050"/>
                </a:solidFill>
              </a:rPr>
              <a:t>– </a:t>
            </a:r>
          </a:p>
          <a:p>
            <a:pPr lvl="1">
              <a:buClr>
                <a:srgbClr val="6EA0B0"/>
              </a:buClr>
            </a:pPr>
            <a:r>
              <a:rPr lang="sk-SK" dirty="0" smtClean="0">
                <a:solidFill>
                  <a:srgbClr val="00B0F0"/>
                </a:solidFill>
              </a:rPr>
              <a:t>Švajčiarsko: </a:t>
            </a:r>
            <a:r>
              <a:rPr lang="sk-SK" dirty="0" smtClean="0"/>
              <a:t>názov hry </a:t>
            </a:r>
            <a:r>
              <a:rPr lang="sk-SK" dirty="0" smtClean="0">
                <a:solidFill>
                  <a:srgbClr val="00B0F0"/>
                </a:solidFill>
              </a:rPr>
              <a:t>–</a:t>
            </a:r>
          </a:p>
          <a:p>
            <a:pPr marL="454914" lvl="1" indent="0">
              <a:buClr>
                <a:srgbClr val="6EA0B0"/>
              </a:buClr>
              <a:buNone/>
            </a:pPr>
            <a:r>
              <a:rPr lang="sk-SK" dirty="0" smtClean="0">
                <a:solidFill>
                  <a:srgbClr val="00B0F0"/>
                </a:solidFill>
              </a:rPr>
              <a:t> </a:t>
            </a:r>
          </a:p>
          <a:p>
            <a:pPr>
              <a:buClr>
                <a:srgbClr val="6EA0B0"/>
              </a:buClr>
            </a:pPr>
            <a:r>
              <a:rPr lang="sk-SK" dirty="0" smtClean="0">
                <a:solidFill>
                  <a:prstClr val="white"/>
                </a:solidFill>
              </a:rPr>
              <a:t>Za </a:t>
            </a:r>
            <a:r>
              <a:rPr lang="sk-SK" dirty="0">
                <a:solidFill>
                  <a:prstClr val="white"/>
                </a:solidFill>
              </a:rPr>
              <a:t>vznik </a:t>
            </a:r>
            <a:r>
              <a:rPr lang="sk-SK" dirty="0" err="1">
                <a:solidFill>
                  <a:prstClr val="white"/>
                </a:solidFill>
              </a:rPr>
              <a:t>florbalu</a:t>
            </a:r>
            <a:r>
              <a:rPr lang="sk-SK" dirty="0">
                <a:solidFill>
                  <a:prstClr val="white"/>
                </a:solidFill>
              </a:rPr>
              <a:t> je považovaný začiatok </a:t>
            </a:r>
            <a:r>
              <a:rPr lang="sk-SK" dirty="0">
                <a:solidFill>
                  <a:srgbClr val="FF0000"/>
                </a:solidFill>
              </a:rPr>
              <a:t>70.rokov   </a:t>
            </a:r>
            <a:r>
              <a:rPr lang="sk-SK" dirty="0" smtClean="0">
                <a:solidFill>
                  <a:srgbClr val="FF0000"/>
                </a:solidFill>
              </a:rPr>
              <a:t>20 storočia </a:t>
            </a:r>
            <a:r>
              <a:rPr lang="sk-SK" dirty="0">
                <a:solidFill>
                  <a:srgbClr val="FF0000"/>
                </a:solidFill>
              </a:rPr>
              <a:t>/  Švédsko </a:t>
            </a:r>
            <a:r>
              <a:rPr lang="sk-SK" dirty="0">
                <a:solidFill>
                  <a:prstClr val="white"/>
                </a:solidFill>
              </a:rPr>
              <a:t>aj napriek tomu, že do Škandinávie tento šport priniesli americkí študenti</a:t>
            </a:r>
          </a:p>
          <a:p>
            <a:endParaRPr lang="sk-SK" dirty="0" smtClean="0"/>
          </a:p>
          <a:p>
            <a:endParaRPr lang="sk-SK" dirty="0" smtClean="0"/>
          </a:p>
          <a:p>
            <a:pPr marL="36576" indent="0">
              <a:buNone/>
            </a:pPr>
            <a:endParaRPr lang="sk-SK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55AD884-A819-4AD5-8E1B-422A8B6AEF46}" type="slidenum">
              <a:rPr lang="sk-SK" smtClean="0"/>
              <a:t>4</a:t>
            </a:fld>
            <a:endParaRPr lang="sk-SK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628800"/>
            <a:ext cx="2448272" cy="2016224"/>
          </a:xfrm>
          <a:prstGeom prst="rect">
            <a:avLst/>
          </a:prstGeom>
        </p:spPr>
      </p:pic>
      <p:pic>
        <p:nvPicPr>
          <p:cNvPr id="6" name="Picture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114258"/>
            <a:ext cx="1944216" cy="719072"/>
          </a:xfrm>
          <a:prstGeom prst="rect">
            <a:avLst/>
          </a:prstGeom>
        </p:spPr>
      </p:pic>
      <p:pic>
        <p:nvPicPr>
          <p:cNvPr id="7" name="Picture 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804" y="6127507"/>
            <a:ext cx="2053340" cy="644376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908" y="6127506"/>
            <a:ext cx="2097468" cy="664589"/>
          </a:xfrm>
          <a:prstGeom prst="rect">
            <a:avLst/>
          </a:prstGeom>
        </p:spPr>
      </p:pic>
      <p:sp>
        <p:nvSpPr>
          <p:cNvPr id="9" name="BlokTextu 8"/>
          <p:cNvSpPr txBox="1"/>
          <p:nvPr/>
        </p:nvSpPr>
        <p:spPr>
          <a:xfrm>
            <a:off x="4334991" y="2465894"/>
            <a:ext cx="1688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 err="1">
                <a:solidFill>
                  <a:srgbClr val="FFC000"/>
                </a:solidFill>
              </a:rPr>
              <a:t>floorhockey</a:t>
            </a:r>
            <a:endParaRPr lang="sk-SK" sz="2400" dirty="0"/>
          </a:p>
        </p:txBody>
      </p:sp>
      <p:sp>
        <p:nvSpPr>
          <p:cNvPr id="10" name="BlokTextu 9"/>
          <p:cNvSpPr txBox="1"/>
          <p:nvPr/>
        </p:nvSpPr>
        <p:spPr>
          <a:xfrm>
            <a:off x="4380424" y="2879905"/>
            <a:ext cx="15295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 err="1">
                <a:solidFill>
                  <a:srgbClr val="FF0000"/>
                </a:solidFill>
              </a:rPr>
              <a:t>unnibandy</a:t>
            </a:r>
            <a:endParaRPr lang="sk-SK" sz="2400" dirty="0"/>
          </a:p>
        </p:txBody>
      </p:sp>
      <p:sp>
        <p:nvSpPr>
          <p:cNvPr id="11" name="BlokTextu 10"/>
          <p:cNvSpPr txBox="1"/>
          <p:nvPr/>
        </p:nvSpPr>
        <p:spPr>
          <a:xfrm>
            <a:off x="4157655" y="3267132"/>
            <a:ext cx="1394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sk-SK" sz="2400" dirty="0" err="1" smtClean="0">
                <a:solidFill>
                  <a:srgbClr val="00B050"/>
                </a:solidFill>
              </a:rPr>
              <a:t>salibandy</a:t>
            </a:r>
            <a:endParaRPr lang="sk-SK" dirty="0"/>
          </a:p>
        </p:txBody>
      </p:sp>
      <p:sp>
        <p:nvSpPr>
          <p:cNvPr id="12" name="BlokTextu 11"/>
          <p:cNvSpPr txBox="1"/>
          <p:nvPr/>
        </p:nvSpPr>
        <p:spPr>
          <a:xfrm>
            <a:off x="4616713" y="3674205"/>
            <a:ext cx="31683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sk-SK" sz="2400" dirty="0" err="1">
                <a:solidFill>
                  <a:srgbClr val="00B0F0"/>
                </a:solidFill>
              </a:rPr>
              <a:t>unihockey</a:t>
            </a:r>
            <a:r>
              <a:rPr lang="sk-SK" sz="2400" dirty="0">
                <a:solidFill>
                  <a:srgbClr val="00B0F0"/>
                </a:solidFill>
              </a:rPr>
              <a:t>- brankár má </a:t>
            </a:r>
            <a:r>
              <a:rPr lang="sk-SK" sz="2400" dirty="0" smtClean="0">
                <a:solidFill>
                  <a:srgbClr val="00B0F0"/>
                </a:solidFill>
              </a:rPr>
              <a:t>hokejku</a:t>
            </a:r>
            <a:endParaRPr lang="sk-SK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335925"/>
      </p:ext>
    </p:extLst>
  </p:cSld>
  <p:clrMapOvr>
    <a:masterClrMapping/>
  </p:clrMapOvr>
  <p:transition spd="slow" advClick="0">
    <p:pull dir="r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C000"/>
                </a:solidFill>
              </a:rPr>
              <a:t>História     </a:t>
            </a:r>
            <a:endParaRPr lang="sk-SK" dirty="0">
              <a:solidFill>
                <a:srgbClr val="FFC000"/>
              </a:solidFill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AD884-A819-4AD5-8E1B-422A8B6AEF46}" type="slidenum">
              <a:rPr lang="sk-SK" smtClean="0"/>
              <a:t>5</a:t>
            </a:fld>
            <a:endParaRPr lang="sk-SK"/>
          </a:p>
        </p:txBody>
      </p:sp>
      <p:pic>
        <p:nvPicPr>
          <p:cNvPr id="5" name="Zástupný symbol obsahu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780928"/>
            <a:ext cx="3816424" cy="2736304"/>
          </a:xfrm>
        </p:spPr>
      </p:pic>
      <p:pic>
        <p:nvPicPr>
          <p:cNvPr id="6" name="Zástupný symbol obsahu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780928"/>
            <a:ext cx="3754760" cy="2736304"/>
          </a:xfrm>
          <a:prstGeom prst="rect">
            <a:avLst/>
          </a:prstGeom>
        </p:spPr>
      </p:pic>
      <p:sp>
        <p:nvSpPr>
          <p:cNvPr id="10" name="BlokTextu 9"/>
          <p:cNvSpPr txBox="1"/>
          <p:nvPr/>
        </p:nvSpPr>
        <p:spPr>
          <a:xfrm>
            <a:off x="5004048" y="1844824"/>
            <a:ext cx="35602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Švédsko 70-te roky 20.storočia</a:t>
            </a:r>
            <a:endParaRPr lang="sk-SK" sz="2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1187624" y="198884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k-SK" dirty="0" smtClean="0"/>
          </a:p>
          <a:p>
            <a:endParaRPr lang="sk-SK" dirty="0"/>
          </a:p>
        </p:txBody>
      </p:sp>
      <p:sp>
        <p:nvSpPr>
          <p:cNvPr id="13" name="BlokTextu 12"/>
          <p:cNvSpPr txBox="1"/>
          <p:nvPr/>
        </p:nvSpPr>
        <p:spPr>
          <a:xfrm>
            <a:off x="1331640" y="1852464"/>
            <a:ext cx="312258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USA </a:t>
            </a:r>
            <a:r>
              <a:rPr lang="sk-SK" sz="2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50-te roky 20.storočia</a:t>
            </a:r>
          </a:p>
          <a:p>
            <a:endParaRPr lang="sk-SK" dirty="0"/>
          </a:p>
        </p:txBody>
      </p:sp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114258"/>
            <a:ext cx="1944216" cy="719072"/>
          </a:xfrm>
          <a:prstGeom prst="rect">
            <a:avLst/>
          </a:prstGeom>
        </p:spPr>
      </p:pic>
      <p:pic>
        <p:nvPicPr>
          <p:cNvPr id="11" name="Picture 1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804" y="6127507"/>
            <a:ext cx="2053340" cy="644376"/>
          </a:xfrm>
          <a:prstGeom prst="rect">
            <a:avLst/>
          </a:prstGeom>
        </p:spPr>
      </p:pic>
      <p:pic>
        <p:nvPicPr>
          <p:cNvPr id="14" name="Picture 13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908" y="6127506"/>
            <a:ext cx="2097468" cy="66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40135"/>
      </p:ext>
    </p:extLst>
  </p:cSld>
  <p:clrMapOvr>
    <a:masterClrMapping/>
  </p:clrMapOvr>
  <p:transition spd="slow" advClick="0"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FFC000"/>
                </a:solidFill>
              </a:rPr>
              <a:t>História</a:t>
            </a:r>
            <a:endParaRPr lang="sk-SK" b="1" dirty="0">
              <a:solidFill>
                <a:srgbClr val="FFC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3268960"/>
          </a:xfrm>
        </p:spPr>
        <p:txBody>
          <a:bodyPr/>
          <a:lstStyle/>
          <a:p>
            <a:r>
              <a:rPr lang="sk-SK" dirty="0" smtClean="0"/>
              <a:t>7.11.1981 – vznik Národnej </a:t>
            </a:r>
            <a:r>
              <a:rPr lang="sk-SK" dirty="0" err="1" smtClean="0"/>
              <a:t>florbalovej</a:t>
            </a:r>
            <a:r>
              <a:rPr lang="sk-SK" dirty="0" smtClean="0"/>
              <a:t> federácie vo Švédsku</a:t>
            </a:r>
          </a:p>
          <a:p>
            <a:r>
              <a:rPr lang="sk-SK" dirty="0" smtClean="0">
                <a:solidFill>
                  <a:srgbClr val="FF0000"/>
                </a:solidFill>
              </a:rPr>
              <a:t>12.4.1986 – vznik Medzinárodnej </a:t>
            </a:r>
            <a:r>
              <a:rPr lang="sk-SK" dirty="0" err="1" smtClean="0">
                <a:solidFill>
                  <a:srgbClr val="FF0000"/>
                </a:solidFill>
              </a:rPr>
              <a:t>florbalovej</a:t>
            </a:r>
            <a:r>
              <a:rPr lang="sk-SK" dirty="0" smtClean="0">
                <a:solidFill>
                  <a:srgbClr val="FF0000"/>
                </a:solidFill>
              </a:rPr>
              <a:t> federácie IFF</a:t>
            </a:r>
            <a:r>
              <a:rPr lang="sk-SK" dirty="0" smtClean="0"/>
              <a:t>; zakladatelia Švédsko + Fínsko + Švajčiarsko</a:t>
            </a:r>
          </a:p>
          <a:p>
            <a:r>
              <a:rPr lang="sk-SK" dirty="0" smtClean="0">
                <a:solidFill>
                  <a:srgbClr val="92D050"/>
                </a:solidFill>
              </a:rPr>
              <a:t>1986 – zjednotenie pravidiel</a:t>
            </a:r>
            <a:endParaRPr lang="sk-SK" dirty="0">
              <a:solidFill>
                <a:srgbClr val="92D050"/>
              </a:solidFill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55AD884-A819-4AD5-8E1B-422A8B6AEF46}" type="slidenum">
              <a:rPr lang="sk-SK" smtClean="0"/>
              <a:t>6</a:t>
            </a:fld>
            <a:endParaRPr lang="sk-SK"/>
          </a:p>
        </p:txBody>
      </p:sp>
      <p:pic>
        <p:nvPicPr>
          <p:cNvPr id="5" name="Obrázok 4" descr="C:\Documents and Settings\Maťuqee\Desktop\IFF_Logo.gif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300192" y="3573016"/>
            <a:ext cx="2628292" cy="2583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114258"/>
            <a:ext cx="1944216" cy="719072"/>
          </a:xfrm>
          <a:prstGeom prst="rect">
            <a:avLst/>
          </a:prstGeom>
        </p:spPr>
      </p:pic>
      <p:pic>
        <p:nvPicPr>
          <p:cNvPr id="7" name="Picture 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804" y="6127507"/>
            <a:ext cx="2053340" cy="644376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908" y="6127506"/>
            <a:ext cx="2097468" cy="66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966157"/>
      </p:ext>
    </p:extLst>
  </p:cSld>
  <p:clrMapOvr>
    <a:masterClrMapping/>
  </p:clrMapOvr>
  <p:transition spd="slow" advClick="0"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 smtClean="0">
                <a:solidFill>
                  <a:srgbClr val="FFC000"/>
                </a:solidFill>
              </a:rPr>
              <a:t>Florbal</a:t>
            </a:r>
            <a:r>
              <a:rPr lang="sk-SK" b="1" dirty="0" smtClean="0">
                <a:solidFill>
                  <a:srgbClr val="FFC000"/>
                </a:solidFill>
              </a:rPr>
              <a:t> na Slovensku</a:t>
            </a:r>
            <a:endParaRPr lang="sk-SK" b="1" dirty="0">
              <a:solidFill>
                <a:srgbClr val="FFC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0000"/>
                </a:solidFill>
              </a:rPr>
              <a:t>1997 – vznik Slovenského zväzu </a:t>
            </a:r>
            <a:r>
              <a:rPr lang="sk-SK" dirty="0" err="1" smtClean="0">
                <a:solidFill>
                  <a:srgbClr val="FF0000"/>
                </a:solidFill>
              </a:rPr>
              <a:t>florbalu</a:t>
            </a:r>
            <a:endParaRPr lang="sk-SK" dirty="0" smtClean="0">
              <a:solidFill>
                <a:srgbClr val="FF0000"/>
              </a:solidFill>
            </a:endParaRPr>
          </a:p>
          <a:p>
            <a:r>
              <a:rPr lang="sk-SK" dirty="0" smtClean="0">
                <a:solidFill>
                  <a:srgbClr val="92D050"/>
                </a:solidFill>
              </a:rPr>
              <a:t>1999 – Slovensko prijaté do </a:t>
            </a:r>
            <a:r>
              <a:rPr lang="sk-SK" dirty="0" smtClean="0"/>
              <a:t>Medzinárodnej </a:t>
            </a:r>
            <a:r>
              <a:rPr lang="sk-SK" dirty="0" err="1" smtClean="0"/>
              <a:t>florbalovej</a:t>
            </a:r>
            <a:r>
              <a:rPr lang="sk-SK" dirty="0" smtClean="0"/>
              <a:t> federácie </a:t>
            </a:r>
            <a:r>
              <a:rPr lang="sk-SK" dirty="0" smtClean="0">
                <a:solidFill>
                  <a:srgbClr val="92D050"/>
                </a:solidFill>
              </a:rPr>
              <a:t>IFF</a:t>
            </a:r>
            <a:endParaRPr lang="sk-SK" dirty="0">
              <a:solidFill>
                <a:srgbClr val="92D050"/>
              </a:solidFill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55AD884-A819-4AD5-8E1B-422A8B6AEF46}" type="slidenum">
              <a:rPr lang="sk-SK" smtClean="0"/>
              <a:t>7</a:t>
            </a:fld>
            <a:endParaRPr lang="sk-SK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866990"/>
            <a:ext cx="7707671" cy="1659547"/>
          </a:xfrm>
          <a:prstGeom prst="rect">
            <a:avLst/>
          </a:prstGeom>
        </p:spPr>
      </p:pic>
      <p:sp>
        <p:nvSpPr>
          <p:cNvPr id="6" name="Vývojový diagram: alternatívny proces 5">
            <a:hlinkClick r:id="rId3" action="ppaction://hlinksldjump"/>
          </p:cNvPr>
          <p:cNvSpPr/>
          <p:nvPr/>
        </p:nvSpPr>
        <p:spPr>
          <a:xfrm>
            <a:off x="3851920" y="6165304"/>
            <a:ext cx="1944216" cy="57606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Späť</a:t>
            </a:r>
            <a:endParaRPr lang="sk-SK" dirty="0"/>
          </a:p>
        </p:txBody>
      </p:sp>
      <p:pic>
        <p:nvPicPr>
          <p:cNvPr id="7" name="Picture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114258"/>
            <a:ext cx="1944216" cy="719072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804" y="6127507"/>
            <a:ext cx="2053340" cy="644376"/>
          </a:xfrm>
          <a:prstGeom prst="rect">
            <a:avLst/>
          </a:prstGeom>
        </p:spPr>
      </p:pic>
      <p:pic>
        <p:nvPicPr>
          <p:cNvPr id="9" name="Picture 8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908" y="6127506"/>
            <a:ext cx="2097468" cy="66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292459"/>
      </p:ext>
    </p:extLst>
  </p:cSld>
  <p:clrMapOvr>
    <a:masterClrMapping/>
  </p:clrMapOvr>
  <p:transition spd="slow" advClick="0">
    <p:pull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 smtClean="0">
                <a:solidFill>
                  <a:srgbClr val="92D050"/>
                </a:solidFill>
              </a:rPr>
              <a:t>Majstrovstvá sveta </a:t>
            </a:r>
            <a:endParaRPr lang="sk-SK" b="1" dirty="0">
              <a:solidFill>
                <a:srgbClr val="92D05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914400" y="1484784"/>
            <a:ext cx="7772400" cy="4870776"/>
          </a:xfrm>
        </p:spPr>
        <p:txBody>
          <a:bodyPr/>
          <a:lstStyle/>
          <a:p>
            <a:r>
              <a:rPr lang="sk-SK" dirty="0" smtClean="0"/>
              <a:t>Konajú sa každý rok</a:t>
            </a:r>
          </a:p>
          <a:p>
            <a:pPr lvl="1"/>
            <a:r>
              <a:rPr lang="sk-SK" dirty="0" smtClean="0">
                <a:solidFill>
                  <a:srgbClr val="92D050"/>
                </a:solidFill>
              </a:rPr>
              <a:t>Muži – </a:t>
            </a:r>
          </a:p>
          <a:p>
            <a:pPr lvl="1"/>
            <a:r>
              <a:rPr lang="sk-SK" dirty="0" smtClean="0">
                <a:solidFill>
                  <a:srgbClr val="FFC000"/>
                </a:solidFill>
              </a:rPr>
              <a:t>Ženy – </a:t>
            </a:r>
          </a:p>
          <a:p>
            <a:pPr lvl="1"/>
            <a:endParaRPr lang="sk-SK" dirty="0" smtClean="0"/>
          </a:p>
          <a:p>
            <a:r>
              <a:rPr lang="sk-SK" dirty="0" err="1" smtClean="0">
                <a:solidFill>
                  <a:srgbClr val="92D050"/>
                </a:solidFill>
              </a:rPr>
              <a:t>Muži-prvýkrát</a:t>
            </a:r>
            <a:r>
              <a:rPr lang="sk-SK" dirty="0" smtClean="0">
                <a:solidFill>
                  <a:srgbClr val="92D050"/>
                </a:solidFill>
              </a:rPr>
              <a:t>  vo Švédsku 1996 </a:t>
            </a:r>
            <a:r>
              <a:rPr lang="sk-SK" dirty="0" smtClean="0"/>
              <a:t>– 18 krajín   víťazom bolo Švédsko </a:t>
            </a:r>
          </a:p>
          <a:p>
            <a:r>
              <a:rPr lang="sk-SK" dirty="0" smtClean="0">
                <a:solidFill>
                  <a:srgbClr val="FFC000"/>
                </a:solidFill>
              </a:rPr>
              <a:t>Ženy –prvý krát </a:t>
            </a:r>
            <a:r>
              <a:rPr lang="sk-SK" dirty="0">
                <a:solidFill>
                  <a:srgbClr val="FFC000"/>
                </a:solidFill>
              </a:rPr>
              <a:t> </a:t>
            </a:r>
            <a:r>
              <a:rPr lang="sk-SK" dirty="0" smtClean="0">
                <a:solidFill>
                  <a:srgbClr val="FFC000"/>
                </a:solidFill>
              </a:rPr>
              <a:t>vo Fínsku 1997</a:t>
            </a:r>
            <a:r>
              <a:rPr lang="sk-SK" dirty="0" smtClean="0"/>
              <a:t> – 10 krajín</a:t>
            </a:r>
          </a:p>
          <a:p>
            <a:pPr marL="68580" indent="0">
              <a:buNone/>
            </a:pPr>
            <a:r>
              <a:rPr lang="sk-SK" dirty="0"/>
              <a:t> </a:t>
            </a:r>
            <a:r>
              <a:rPr lang="sk-SK" dirty="0" smtClean="0"/>
              <a:t>    víťazom bolo Švédsko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55AD884-A819-4AD5-8E1B-422A8B6AEF46}" type="slidenum">
              <a:rPr lang="sk-SK" smtClean="0"/>
              <a:t>8</a:t>
            </a:fld>
            <a:endParaRPr lang="sk-SK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556792"/>
            <a:ext cx="2808312" cy="684076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564905"/>
            <a:ext cx="2808311" cy="720080"/>
          </a:xfrm>
          <a:prstGeom prst="rect">
            <a:avLst/>
          </a:prstGeom>
        </p:spPr>
      </p:pic>
      <p:pic>
        <p:nvPicPr>
          <p:cNvPr id="7" name="Picture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114258"/>
            <a:ext cx="1944216" cy="719072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804" y="6127507"/>
            <a:ext cx="2053340" cy="644376"/>
          </a:xfrm>
          <a:prstGeom prst="rect">
            <a:avLst/>
          </a:prstGeom>
        </p:spPr>
      </p:pic>
      <p:pic>
        <p:nvPicPr>
          <p:cNvPr id="9" name="Picture 8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908" y="6127506"/>
            <a:ext cx="2097468" cy="664589"/>
          </a:xfrm>
          <a:prstGeom prst="rect">
            <a:avLst/>
          </a:prstGeom>
        </p:spPr>
      </p:pic>
      <p:sp>
        <p:nvSpPr>
          <p:cNvPr id="10" name="BlokTextu 9"/>
          <p:cNvSpPr txBox="1"/>
          <p:nvPr/>
        </p:nvSpPr>
        <p:spPr>
          <a:xfrm>
            <a:off x="2610368" y="2008294"/>
            <a:ext cx="149271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sk-SK" sz="2600" dirty="0">
                <a:solidFill>
                  <a:srgbClr val="92D050"/>
                </a:solidFill>
              </a:rPr>
              <a:t>párny </a:t>
            </a:r>
            <a:r>
              <a:rPr lang="sk-SK" sz="2600" dirty="0" smtClean="0">
                <a:solidFill>
                  <a:srgbClr val="92D050"/>
                </a:solidFill>
              </a:rPr>
              <a:t>rok</a:t>
            </a:r>
            <a:endParaRPr lang="sk-SK" sz="2600" dirty="0">
              <a:solidFill>
                <a:srgbClr val="92D050"/>
              </a:solidFill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2641026" y="2487089"/>
            <a:ext cx="183415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sk-SK" sz="2600" dirty="0">
                <a:solidFill>
                  <a:srgbClr val="FFC000"/>
                </a:solidFill>
              </a:rPr>
              <a:t>nepárny </a:t>
            </a:r>
            <a:r>
              <a:rPr lang="sk-SK" sz="2600" dirty="0" smtClean="0">
                <a:solidFill>
                  <a:srgbClr val="FFC000"/>
                </a:solidFill>
              </a:rPr>
              <a:t>rok</a:t>
            </a:r>
            <a:endParaRPr lang="sk-SK" sz="2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412846"/>
      </p:ext>
    </p:extLst>
  </p:cSld>
  <p:clrMapOvr>
    <a:masterClrMapping/>
  </p:clrMapOvr>
  <p:transition spd="slow" advClick="0">
    <p:pull dir="r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72720"/>
          </a:xfrm>
        </p:spPr>
        <p:txBody>
          <a:bodyPr/>
          <a:lstStyle/>
          <a:p>
            <a:r>
              <a:rPr lang="sk-SK" dirty="0" smtClean="0">
                <a:solidFill>
                  <a:srgbClr val="92D050"/>
                </a:solidFill>
              </a:rPr>
              <a:t>Majstrovstvá sveta - muži</a:t>
            </a:r>
            <a:endParaRPr lang="sk-SK" dirty="0">
              <a:solidFill>
                <a:srgbClr val="92D050"/>
              </a:solidFill>
            </a:endParaRPr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780928"/>
            <a:ext cx="5400600" cy="3024336"/>
          </a:xfrm>
        </p:spPr>
      </p:pic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AD884-A819-4AD5-8E1B-422A8B6AEF46}" type="slidenum">
              <a:rPr lang="sk-SK" smtClean="0"/>
              <a:t>9</a:t>
            </a:fld>
            <a:endParaRPr lang="sk-SK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00808"/>
            <a:ext cx="857250" cy="666750"/>
          </a:xfrm>
          <a:prstGeom prst="rect">
            <a:avLst/>
          </a:prstGeom>
        </p:spPr>
      </p:pic>
      <p:sp>
        <p:nvSpPr>
          <p:cNvPr id="8" name="BlokTextu 7"/>
          <p:cNvSpPr txBox="1"/>
          <p:nvPr/>
        </p:nvSpPr>
        <p:spPr>
          <a:xfrm>
            <a:off x="2411760" y="2034183"/>
            <a:ext cx="47778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Prvýkrát  Slovensko  na  MS  vo  Švajčiarsku  2012</a:t>
            </a:r>
          </a:p>
          <a:p>
            <a:r>
              <a:rPr lang="sk-SK" dirty="0"/>
              <a:t> </a:t>
            </a:r>
            <a:r>
              <a:rPr lang="sk-SK" dirty="0" smtClean="0"/>
              <a:t>                                      8.miesto</a:t>
            </a:r>
            <a:endParaRPr lang="sk-SK" dirty="0"/>
          </a:p>
        </p:txBody>
      </p:sp>
      <p:pic>
        <p:nvPicPr>
          <p:cNvPr id="7" name="Picture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114258"/>
            <a:ext cx="1944216" cy="719072"/>
          </a:xfrm>
          <a:prstGeom prst="rect">
            <a:avLst/>
          </a:prstGeom>
        </p:spPr>
      </p:pic>
      <p:pic>
        <p:nvPicPr>
          <p:cNvPr id="9" name="Picture 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804" y="6127507"/>
            <a:ext cx="2053340" cy="644376"/>
          </a:xfrm>
          <a:prstGeom prst="rect">
            <a:avLst/>
          </a:prstGeom>
        </p:spPr>
      </p:pic>
      <p:pic>
        <p:nvPicPr>
          <p:cNvPr id="10" name="Picture 9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908" y="6127506"/>
            <a:ext cx="2097468" cy="66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737038"/>
      </p:ext>
    </p:extLst>
  </p:cSld>
  <p:clrMapOvr>
    <a:masterClrMapping/>
  </p:clrMapOvr>
  <p:transition spd="slow" advClick="0">
    <p:pull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1236</TotalTime>
  <Words>460</Words>
  <Application>Microsoft Office PowerPoint</Application>
  <PresentationFormat>Prezentácia na obrazovke (4:3)</PresentationFormat>
  <Paragraphs>144</Paragraphs>
  <Slides>21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21</vt:i4>
      </vt:variant>
    </vt:vector>
  </HeadingPairs>
  <TitlesOfParts>
    <vt:vector size="22" baseType="lpstr">
      <vt:lpstr>Metro</vt:lpstr>
      <vt:lpstr>FLORBAL - História   </vt:lpstr>
      <vt:lpstr>Florbal /angl./ Floorball</vt:lpstr>
      <vt:lpstr>História</vt:lpstr>
      <vt:lpstr>História</vt:lpstr>
      <vt:lpstr>História     </vt:lpstr>
      <vt:lpstr>História</vt:lpstr>
      <vt:lpstr>Florbal na Slovensku</vt:lpstr>
      <vt:lpstr>Majstrovstvá sveta </vt:lpstr>
      <vt:lpstr>Majstrovstvá sveta - muži</vt:lpstr>
      <vt:lpstr>Majstrovstvá sveta - muži</vt:lpstr>
      <vt:lpstr>Majstrovstvá sveta</vt:lpstr>
      <vt:lpstr>Majstrovstvá sveta - ženy</vt:lpstr>
      <vt:lpstr>Majstrovstvá Európy</vt:lpstr>
      <vt:lpstr>Florbal vozíčkarov</vt:lpstr>
      <vt:lpstr>Florbal vozíčkarov - video</vt:lpstr>
      <vt:lpstr>Olympijský šport  </vt:lpstr>
      <vt:lpstr>Kontrolná otázka</vt:lpstr>
      <vt:lpstr>Kontrolná otázka</vt:lpstr>
      <vt:lpstr>Kontrolná otázka</vt:lpstr>
      <vt:lpstr>Kontrolná otázka</vt:lpstr>
      <vt:lpstr>Zdroje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Voda a vzduch</dc:title>
  <dc:creator>Mgr. Mária Kozáková</dc:creator>
  <cp:lastModifiedBy>install</cp:lastModifiedBy>
  <cp:revision>143</cp:revision>
  <dcterms:created xsi:type="dcterms:W3CDTF">2014-03-07T13:58:56Z</dcterms:created>
  <dcterms:modified xsi:type="dcterms:W3CDTF">2014-07-01T06:27:11Z</dcterms:modified>
</cp:coreProperties>
</file>