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74" r:id="rId14"/>
    <p:sldId id="269" r:id="rId15"/>
    <p:sldId id="270" r:id="rId16"/>
    <p:sldId id="276" r:id="rId17"/>
    <p:sldId id="277" r:id="rId18"/>
    <p:sldId id="272" r:id="rId19"/>
    <p:sldId id="275" r:id="rId20"/>
    <p:sldId id="273" r:id="rId21"/>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009900"/>
    <a:srgbClr val="CC00CC"/>
    <a:srgbClr val="00CC99"/>
    <a:srgbClr val="000099"/>
    <a:srgbClr val="FFCC00"/>
    <a:srgbClr val="FF0000"/>
    <a:srgbClr val="339933"/>
    <a:srgbClr val="CCFF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3" autoAdjust="0"/>
    <p:restoredTop sz="94652" autoAdjust="0"/>
  </p:normalViewPr>
  <p:slideViewPr>
    <p:cSldViewPr>
      <p:cViewPr>
        <p:scale>
          <a:sx n="91" d="100"/>
          <a:sy n="91" d="100"/>
        </p:scale>
        <p:origin x="-528" y="1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DB498889-8BCF-48EF-8A9D-F65CC5A74C04}" type="datetimeFigureOut">
              <a:rPr lang="en-US"/>
              <a:pPr>
                <a:defRPr/>
              </a:pPr>
              <a:t>5/27/2014</a:t>
            </a:fld>
            <a:endParaRPr lang="en-US"/>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noProof="0" smtClean="0"/>
              <a:t>Upravte štýl predlohy textu.</a:t>
            </a:r>
          </a:p>
          <a:p>
            <a:pPr lvl="1"/>
            <a:r>
              <a:rPr lang="sk-SK" noProof="0" smtClean="0"/>
              <a:t>Druhá úroveň</a:t>
            </a:r>
          </a:p>
          <a:p>
            <a:pPr lvl="2"/>
            <a:r>
              <a:rPr lang="sk-SK" noProof="0" smtClean="0"/>
              <a:t>Tretia úroveň</a:t>
            </a:r>
          </a:p>
          <a:p>
            <a:pPr lvl="3"/>
            <a:r>
              <a:rPr lang="sk-SK" noProof="0" smtClean="0"/>
              <a:t>Štvrtá úroveň</a:t>
            </a:r>
          </a:p>
          <a:p>
            <a:pPr lvl="4"/>
            <a:r>
              <a:rPr lang="sk-SK" noProof="0" smtClean="0"/>
              <a:t>Piata úroveň</a:t>
            </a:r>
            <a:endParaRPr lang="en-US" noProof="0" smtClean="0"/>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5802964-ABE6-4DF6-BC1F-CA4A6C87CE87}" type="slidenum">
              <a:rPr lang="en-US"/>
              <a:pPr>
                <a:defRPr/>
              </a:pPr>
              <a:t>‹#›</a:t>
            </a:fld>
            <a:endParaRPr lang="en-US"/>
          </a:p>
        </p:txBody>
      </p:sp>
    </p:spTree>
    <p:extLst>
      <p:ext uri="{BB962C8B-B14F-4D97-AF65-F5344CB8AC3E}">
        <p14:creationId xmlns:p14="http://schemas.microsoft.com/office/powerpoint/2010/main" val="151632812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obrazu snímky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Zástupný symbol poznámo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3556" name="Zástupný symbol čísla snímky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D215EAD-D4D5-4F5D-B70F-5AEA23935B00}" type="slidenum">
              <a:rPr lang="sk-SK" altLang="en-US" smtClean="0"/>
              <a:pPr eaLnBrk="1" hangingPunct="1"/>
              <a:t>13</a:t>
            </a:fld>
            <a:endParaRPr lang="sk-SK"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en-US"/>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k-SK" smtClean="0"/>
              <a:t>Upravte štýl predlohy podnadpisov</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33D806E-3CDA-4A61-A64B-B9715078062F}" type="slidenum">
              <a:rPr lang="es-ES" altLang="en-US"/>
              <a:pPr>
                <a:defRPr/>
              </a:pPr>
              <a:t>‹#›</a:t>
            </a:fld>
            <a:endParaRPr lang="es-ES" altLang="en-US"/>
          </a:p>
        </p:txBody>
      </p:sp>
    </p:spTree>
    <p:extLst>
      <p:ext uri="{BB962C8B-B14F-4D97-AF65-F5344CB8AC3E}">
        <p14:creationId xmlns:p14="http://schemas.microsoft.com/office/powerpoint/2010/main" val="3483975563"/>
      </p:ext>
    </p:extLst>
  </p:cSld>
  <p:clrMapOvr>
    <a:masterClrMapping/>
  </p:clrMapOvr>
  <p:transition spd="slow" advClick="0">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08673CA-8DC1-4A44-A63B-1494DB3CB1A1}" type="slidenum">
              <a:rPr lang="es-ES" altLang="en-US"/>
              <a:pPr>
                <a:defRPr/>
              </a:pPr>
              <a:t>‹#›</a:t>
            </a:fld>
            <a:endParaRPr lang="es-ES" altLang="en-US"/>
          </a:p>
        </p:txBody>
      </p:sp>
    </p:spTree>
    <p:extLst>
      <p:ext uri="{BB962C8B-B14F-4D97-AF65-F5344CB8AC3E}">
        <p14:creationId xmlns:p14="http://schemas.microsoft.com/office/powerpoint/2010/main" val="2447148226"/>
      </p:ext>
    </p:extLst>
  </p:cSld>
  <p:clrMapOvr>
    <a:masterClrMapping/>
  </p:clrMapOvr>
  <p:transition spd="slow" advClick="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en-US"/>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AA5E3C4-29A5-4F65-A865-DB54BF6F5BFC}" type="slidenum">
              <a:rPr lang="es-ES" altLang="en-US"/>
              <a:pPr>
                <a:defRPr/>
              </a:pPr>
              <a:t>‹#›</a:t>
            </a:fld>
            <a:endParaRPr lang="es-ES" altLang="en-US"/>
          </a:p>
        </p:txBody>
      </p:sp>
    </p:spTree>
    <p:extLst>
      <p:ext uri="{BB962C8B-B14F-4D97-AF65-F5344CB8AC3E}">
        <p14:creationId xmlns:p14="http://schemas.microsoft.com/office/powerpoint/2010/main" val="643300533"/>
      </p:ext>
    </p:extLst>
  </p:cSld>
  <p:clrMapOvr>
    <a:masterClrMapping/>
  </p:clrMapOvr>
  <p:transition spd="slow" advClick="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4" name="Zaoblený obdĺžnik 3">
            <a:hlinkClick r:id="" action="ppaction://hlinkshowjump?jump=previousslide"/>
          </p:cNvPr>
          <p:cNvSpPr/>
          <p:nvPr userDrawn="1"/>
        </p:nvSpPr>
        <p:spPr>
          <a:xfrm>
            <a:off x="139819" y="6309320"/>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err="1">
                <a:solidFill>
                  <a:schemeClr val="tx2"/>
                </a:solidFill>
              </a:rPr>
              <a:t>Back</a:t>
            </a:r>
            <a:endParaRPr lang="en-US" sz="1200" dirty="0">
              <a:solidFill>
                <a:schemeClr val="tx2"/>
              </a:solidFill>
            </a:endParaRPr>
          </a:p>
        </p:txBody>
      </p:sp>
      <p:sp>
        <p:nvSpPr>
          <p:cNvPr id="5" name="Zaoblený obdĺžnik 4">
            <a:hlinkClick r:id="" action="ppaction://hlinkshowjump?jump=nextslide"/>
          </p:cNvPr>
          <p:cNvSpPr/>
          <p:nvPr userDrawn="1"/>
        </p:nvSpPr>
        <p:spPr>
          <a:xfrm>
            <a:off x="1032586" y="6309320"/>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err="1">
                <a:solidFill>
                  <a:schemeClr val="tx2"/>
                </a:solidFill>
              </a:rPr>
              <a:t>Next</a:t>
            </a:r>
            <a:endParaRPr lang="en-US" sz="1200" dirty="0">
              <a:solidFill>
                <a:schemeClr val="tx2"/>
              </a:solidFill>
            </a:endParaRPr>
          </a:p>
        </p:txBody>
      </p:sp>
      <p:sp>
        <p:nvSpPr>
          <p:cNvPr id="6" name="Zaoblený obdĺžnik 5">
            <a:hlinkClick r:id="" action="ppaction://hlinkshowjump?jump=endshow"/>
          </p:cNvPr>
          <p:cNvSpPr/>
          <p:nvPr userDrawn="1"/>
        </p:nvSpPr>
        <p:spPr>
          <a:xfrm>
            <a:off x="1909907" y="6309320"/>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a:solidFill>
                  <a:schemeClr val="tx2"/>
                </a:solidFill>
              </a:rPr>
              <a:t>End</a:t>
            </a:r>
            <a:endParaRPr lang="en-US" sz="1200" dirty="0">
              <a:solidFill>
                <a:schemeClr val="tx2"/>
              </a:solidFill>
            </a:endParaRPr>
          </a:p>
        </p:txBody>
      </p:sp>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obsahu 2"/>
          <p:cNvSpPr>
            <a:spLocks noGrp="1"/>
          </p:cNvSpPr>
          <p:nvPr>
            <p:ph idx="1"/>
          </p:nvPr>
        </p:nvSpPr>
        <p:spPr/>
        <p:txBody>
          <a:bodyPr/>
          <a:lstStyle/>
          <a:p>
            <a:pPr lvl="0"/>
            <a:r>
              <a:rPr lang="sk-SK" dirty="0" smtClean="0"/>
              <a:t>Upravte štýl predlohy textu.</a:t>
            </a:r>
          </a:p>
          <a:p>
            <a:pPr lvl="1"/>
            <a:r>
              <a:rPr lang="sk-SK" dirty="0" smtClean="0"/>
              <a:t>Druhá úroveň</a:t>
            </a:r>
          </a:p>
          <a:p>
            <a:pPr lvl="2"/>
            <a:r>
              <a:rPr lang="sk-SK" dirty="0" smtClean="0"/>
              <a:t>Tretia úroveň</a:t>
            </a:r>
          </a:p>
          <a:p>
            <a:pPr lvl="3"/>
            <a:r>
              <a:rPr lang="sk-SK" dirty="0" smtClean="0"/>
              <a:t>Štvrtá úroveň</a:t>
            </a:r>
          </a:p>
          <a:p>
            <a:pPr lvl="4"/>
            <a:r>
              <a:rPr lang="sk-SK" dirty="0" smtClean="0"/>
              <a:t>Piata úroveň</a:t>
            </a:r>
            <a:endParaRPr lang="en-US" dirty="0"/>
          </a:p>
        </p:txBody>
      </p:sp>
      <p:sp>
        <p:nvSpPr>
          <p:cNvPr id="7" name="Zástupný symbol dátumu 3"/>
          <p:cNvSpPr>
            <a:spLocks noGrp="1"/>
          </p:cNvSpPr>
          <p:nvPr>
            <p:ph type="dt" sz="half" idx="10"/>
          </p:nvPr>
        </p:nvSpPr>
        <p:spPr/>
        <p:txBody>
          <a:bodyPr/>
          <a:lstStyle>
            <a:lvl1pPr>
              <a:defRPr dirty="0" err="1" smtClean="0"/>
            </a:lvl1pPr>
          </a:lstStyle>
          <a:p>
            <a:pPr>
              <a:defRPr/>
            </a:pPr>
            <a:r>
              <a:rPr lang="sk-SK" altLang="en-US" dirty="0" err="1"/>
              <a:t>hzgfcdcdds</a:t>
            </a:r>
            <a:endParaRPr lang="es-ES" altLang="en-US" dirty="0"/>
          </a:p>
        </p:txBody>
      </p:sp>
      <p:sp>
        <p:nvSpPr>
          <p:cNvPr id="8" name="Zástupný symbol päty 4"/>
          <p:cNvSpPr>
            <a:spLocks noGrp="1"/>
          </p:cNvSpPr>
          <p:nvPr>
            <p:ph type="ftr" sz="quarter" idx="11"/>
          </p:nvPr>
        </p:nvSpPr>
        <p:spPr/>
        <p:txBody>
          <a:bodyPr/>
          <a:lstStyle>
            <a:lvl1pPr>
              <a:defRPr smtClean="0"/>
            </a:lvl1pPr>
          </a:lstStyle>
          <a:p>
            <a:pPr>
              <a:defRPr/>
            </a:pPr>
            <a:endParaRPr lang="es-ES" altLang="en-US"/>
          </a:p>
        </p:txBody>
      </p:sp>
      <p:sp>
        <p:nvSpPr>
          <p:cNvPr id="9" name="Zástupný symbol čísla snímky 5"/>
          <p:cNvSpPr>
            <a:spLocks noGrp="1"/>
          </p:cNvSpPr>
          <p:nvPr>
            <p:ph type="sldNum" sz="quarter" idx="12"/>
          </p:nvPr>
        </p:nvSpPr>
        <p:spPr/>
        <p:txBody>
          <a:bodyPr/>
          <a:lstStyle>
            <a:lvl1pPr>
              <a:defRPr smtClean="0"/>
            </a:lvl1pPr>
          </a:lstStyle>
          <a:p>
            <a:pPr>
              <a:defRPr/>
            </a:pPr>
            <a:fld id="{3F142131-FB4D-432A-B7FD-53B0A6F65DDF}" type="slidenum">
              <a:rPr lang="es-ES" altLang="en-US"/>
              <a:pPr>
                <a:defRPr/>
              </a:pPr>
              <a:t>‹#›</a:t>
            </a:fld>
            <a:endParaRPr lang="es-ES" altLang="en-US"/>
          </a:p>
        </p:txBody>
      </p:sp>
    </p:spTree>
    <p:extLst>
      <p:ext uri="{BB962C8B-B14F-4D97-AF65-F5344CB8AC3E}">
        <p14:creationId xmlns:p14="http://schemas.microsoft.com/office/powerpoint/2010/main" val="54887535"/>
      </p:ext>
    </p:extLst>
  </p:cSld>
  <p:clrMapOvr>
    <a:masterClrMapping/>
  </p:clrMapOvr>
  <p:transition spd="slow" advClick="0">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en-US"/>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k-SK" smtClean="0"/>
              <a:t>Upravte štýl predlohy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37D491-92A2-4655-A938-C49F3D92404C}" type="slidenum">
              <a:rPr lang="es-ES" altLang="en-US"/>
              <a:pPr>
                <a:defRPr/>
              </a:pPr>
              <a:t>‹#›</a:t>
            </a:fld>
            <a:endParaRPr lang="es-ES" altLang="en-US"/>
          </a:p>
        </p:txBody>
      </p:sp>
    </p:spTree>
    <p:extLst>
      <p:ext uri="{BB962C8B-B14F-4D97-AF65-F5344CB8AC3E}">
        <p14:creationId xmlns:p14="http://schemas.microsoft.com/office/powerpoint/2010/main" val="1348317721"/>
      </p:ext>
    </p:extLst>
  </p:cSld>
  <p:clrMapOvr>
    <a:masterClrMapping/>
  </p:clrMapOvr>
  <p:transition spd="slow" advClick="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BE923C9-9973-482A-A928-1858286E7F3C}" type="slidenum">
              <a:rPr lang="es-ES" altLang="en-US"/>
              <a:pPr>
                <a:defRPr/>
              </a:pPr>
              <a:t>‹#›</a:t>
            </a:fld>
            <a:endParaRPr lang="es-ES" altLang="en-US"/>
          </a:p>
        </p:txBody>
      </p:sp>
    </p:spTree>
    <p:extLst>
      <p:ext uri="{BB962C8B-B14F-4D97-AF65-F5344CB8AC3E}">
        <p14:creationId xmlns:p14="http://schemas.microsoft.com/office/powerpoint/2010/main" val="612299570"/>
      </p:ext>
    </p:extLst>
  </p:cSld>
  <p:clrMapOvr>
    <a:masterClrMapping/>
  </p:clrMapOvr>
  <p:transition spd="slow" advClick="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en-US"/>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65A1140-2B03-4206-A32A-E1419D306AD9}" type="slidenum">
              <a:rPr lang="es-ES" altLang="en-US"/>
              <a:pPr>
                <a:defRPr/>
              </a:pPr>
              <a:t>‹#›</a:t>
            </a:fld>
            <a:endParaRPr lang="es-ES" altLang="en-US"/>
          </a:p>
        </p:txBody>
      </p:sp>
    </p:spTree>
    <p:extLst>
      <p:ext uri="{BB962C8B-B14F-4D97-AF65-F5344CB8AC3E}">
        <p14:creationId xmlns:p14="http://schemas.microsoft.com/office/powerpoint/2010/main" val="2986615829"/>
      </p:ext>
    </p:extLst>
  </p:cSld>
  <p:clrMapOvr>
    <a:masterClrMapping/>
  </p:clrMapOvr>
  <p:transition spd="slow" advClick="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DEC227E-DE69-4F25-8A32-F5F686A55C85}" type="slidenum">
              <a:rPr lang="es-ES" altLang="en-US"/>
              <a:pPr>
                <a:defRPr/>
              </a:pPr>
              <a:t>‹#›</a:t>
            </a:fld>
            <a:endParaRPr lang="es-ES" altLang="en-US"/>
          </a:p>
        </p:txBody>
      </p:sp>
    </p:spTree>
    <p:extLst>
      <p:ext uri="{BB962C8B-B14F-4D97-AF65-F5344CB8AC3E}">
        <p14:creationId xmlns:p14="http://schemas.microsoft.com/office/powerpoint/2010/main" val="691552835"/>
      </p:ext>
    </p:extLst>
  </p:cSld>
  <p:clrMapOvr>
    <a:masterClrMapping/>
  </p:clrMapOvr>
  <p:transition spd="slow" advClick="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401DED2-4583-45C2-B998-61C28C050EA1}" type="slidenum">
              <a:rPr lang="es-ES" altLang="en-US"/>
              <a:pPr>
                <a:defRPr/>
              </a:pPr>
              <a:t>‹#›</a:t>
            </a:fld>
            <a:endParaRPr lang="es-ES" altLang="en-US"/>
          </a:p>
        </p:txBody>
      </p:sp>
    </p:spTree>
    <p:extLst>
      <p:ext uri="{BB962C8B-B14F-4D97-AF65-F5344CB8AC3E}">
        <p14:creationId xmlns:p14="http://schemas.microsoft.com/office/powerpoint/2010/main" val="1263099590"/>
      </p:ext>
    </p:extLst>
  </p:cSld>
  <p:clrMapOvr>
    <a:masterClrMapping/>
  </p:clrMapOvr>
  <p:transition spd="slow" advClick="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en-US"/>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F130D21-D27D-4FE3-BA21-D40DD7DE765B}" type="slidenum">
              <a:rPr lang="es-ES" altLang="en-US"/>
              <a:pPr>
                <a:defRPr/>
              </a:pPr>
              <a:t>‹#›</a:t>
            </a:fld>
            <a:endParaRPr lang="es-ES" altLang="en-US"/>
          </a:p>
        </p:txBody>
      </p:sp>
    </p:spTree>
    <p:extLst>
      <p:ext uri="{BB962C8B-B14F-4D97-AF65-F5344CB8AC3E}">
        <p14:creationId xmlns:p14="http://schemas.microsoft.com/office/powerpoint/2010/main" val="1398479345"/>
      </p:ext>
    </p:extLst>
  </p:cSld>
  <p:clrMapOvr>
    <a:masterClrMapping/>
  </p:clrMapOvr>
  <p:transition spd="slow" advClick="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en-US"/>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325C209-7F5D-4E57-AA8B-904C1D525EE6}" type="slidenum">
              <a:rPr lang="es-ES" altLang="en-US"/>
              <a:pPr>
                <a:defRPr/>
              </a:pPr>
              <a:t>‹#›</a:t>
            </a:fld>
            <a:endParaRPr lang="es-ES" altLang="en-US"/>
          </a:p>
        </p:txBody>
      </p:sp>
    </p:spTree>
    <p:extLst>
      <p:ext uri="{BB962C8B-B14F-4D97-AF65-F5344CB8AC3E}">
        <p14:creationId xmlns:p14="http://schemas.microsoft.com/office/powerpoint/2010/main" val="3070756783"/>
      </p:ext>
    </p:extLst>
  </p:cSld>
  <p:clrMapOvr>
    <a:masterClrMapping/>
  </p:clrMapOvr>
  <p:transition spd="slow" advClick="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s-E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s-E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82851154-95E7-4ABB-9DF5-968C31A7BF6D}"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3661" r:id="rId1"/>
    <p:sldLayoutId id="214748367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spd="slow" advClick="0">
    <p:wip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150"/>
          <p:cNvSpPr>
            <a:spLocks noGrp="1" noChangeArrowheads="1"/>
          </p:cNvSpPr>
          <p:nvPr>
            <p:ph type="ctrTitle"/>
          </p:nvPr>
        </p:nvSpPr>
        <p:spPr>
          <a:xfrm>
            <a:off x="323850" y="4365625"/>
            <a:ext cx="6265863" cy="647700"/>
          </a:xfrm>
        </p:spPr>
        <p:txBody>
          <a:bodyPr/>
          <a:lstStyle/>
          <a:p>
            <a:pPr algn="l" eaLnBrk="1" hangingPunct="1"/>
            <a:r>
              <a:rPr lang="es-UY" altLang="en-US" b="1" smtClean="0">
                <a:solidFill>
                  <a:srgbClr val="006666"/>
                </a:solidFill>
              </a:rPr>
              <a:t>WORLD OF WORK</a:t>
            </a:r>
            <a:endParaRPr lang="es-ES" altLang="en-US" b="1" smtClean="0">
              <a:solidFill>
                <a:srgbClr val="006666"/>
              </a:solidFill>
            </a:endParaRPr>
          </a:p>
        </p:txBody>
      </p:sp>
      <p:sp>
        <p:nvSpPr>
          <p:cNvPr id="3075" name="Rectangle 169"/>
          <p:cNvSpPr>
            <a:spLocks noChangeArrowheads="1"/>
          </p:cNvSpPr>
          <p:nvPr/>
        </p:nvSpPr>
        <p:spPr bwMode="auto">
          <a:xfrm>
            <a:off x="395288" y="5094288"/>
            <a:ext cx="8280400" cy="99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Arial" charset="0"/>
              <a:buChar char="•"/>
            </a:pPr>
            <a:r>
              <a:rPr lang="en-US" altLang="en-US" b="1" dirty="0" err="1">
                <a:solidFill>
                  <a:srgbClr val="006666"/>
                </a:solidFill>
              </a:rPr>
              <a:t>Anglick</a:t>
            </a:r>
            <a:r>
              <a:rPr lang="sk-SK" altLang="en-US" b="1">
                <a:solidFill>
                  <a:srgbClr val="006666"/>
                </a:solidFill>
              </a:rPr>
              <a:t>ý jazyk: maturitná téma č. 9</a:t>
            </a:r>
          </a:p>
          <a:p>
            <a:pPr eaLnBrk="1" hangingPunct="1">
              <a:buFont typeface="Arial" charset="0"/>
              <a:buChar char="•"/>
            </a:pPr>
            <a:r>
              <a:rPr lang="sk-SK" altLang="en-US" b="1">
                <a:solidFill>
                  <a:srgbClr val="006666"/>
                </a:solidFill>
              </a:rPr>
              <a:t>Gymnázium J. G. Tajovského, Banská Bystrica</a:t>
            </a:r>
          </a:p>
          <a:p>
            <a:pPr eaLnBrk="1" hangingPunct="1">
              <a:buFont typeface="Arial" charset="0"/>
              <a:buChar char="•"/>
            </a:pPr>
            <a:r>
              <a:rPr lang="sk-SK" altLang="en-US" b="1">
                <a:solidFill>
                  <a:srgbClr val="006666"/>
                </a:solidFill>
              </a:rPr>
              <a:t>Mgr. Romana Szentpéteriová</a:t>
            </a:r>
          </a:p>
        </p:txBody>
      </p:sp>
      <p:sp>
        <p:nvSpPr>
          <p:cNvPr id="4" name="Zaoblený obdĺžnik 3">
            <a:hlinkClick r:id="" action="ppaction://hlinkshowjump?jump=nextslide"/>
          </p:cNvPr>
          <p:cNvSpPr/>
          <p:nvPr/>
        </p:nvSpPr>
        <p:spPr>
          <a:xfrm>
            <a:off x="7902378" y="5984813"/>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err="1">
                <a:solidFill>
                  <a:schemeClr val="tx2"/>
                </a:solidFill>
              </a:rPr>
              <a:t>Next</a:t>
            </a:r>
            <a:endParaRPr lang="en-US" sz="1200" dirty="0">
              <a:solidFill>
                <a:schemeClr val="tx2"/>
              </a:solidFill>
            </a:endParaRPr>
          </a:p>
        </p:txBody>
      </p:sp>
    </p:spTree>
  </p:cSld>
  <p:clrMapOvr>
    <a:masterClrMapping/>
  </p:clrMapOvr>
  <p:transition spd="slow" advClick="0">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JOB INTERVIEW</a:t>
            </a:r>
            <a:endParaRPr lang="en-US" dirty="0"/>
          </a:p>
        </p:txBody>
      </p:sp>
      <p:sp>
        <p:nvSpPr>
          <p:cNvPr id="3" name="Zástupný symbol obsahu 2"/>
          <p:cNvSpPr>
            <a:spLocks noGrp="1"/>
          </p:cNvSpPr>
          <p:nvPr>
            <p:ph idx="1"/>
          </p:nvPr>
        </p:nvSpPr>
        <p:spPr/>
        <p:txBody>
          <a:bodyPr/>
          <a:lstStyle/>
          <a:p>
            <a:pPr marL="0" indent="0">
              <a:buNone/>
            </a:pPr>
            <a:r>
              <a:rPr lang="en-US" sz="2400" b="1" dirty="0" smtClean="0"/>
              <a:t>How to be polite?</a:t>
            </a:r>
          </a:p>
          <a:p>
            <a:pPr marL="0" indent="0">
              <a:buNone/>
            </a:pPr>
            <a:r>
              <a:rPr lang="en-US" sz="2000" b="1" dirty="0" smtClean="0"/>
              <a:t>a/ use the correct expressions, e.g.:</a:t>
            </a:r>
          </a:p>
          <a:p>
            <a:pPr marL="457200" indent="-457200">
              <a:buAutoNum type="arabicPeriod"/>
            </a:pPr>
            <a:r>
              <a:rPr lang="en-US" sz="2000" dirty="0" smtClean="0"/>
              <a:t>I`m sorry , what do you mean exactly?</a:t>
            </a:r>
          </a:p>
          <a:p>
            <a:pPr marL="457200" indent="-457200">
              <a:buAutoNum type="arabicPeriod"/>
            </a:pPr>
            <a:r>
              <a:rPr lang="en-US" sz="2000" dirty="0" smtClean="0"/>
              <a:t>Pardon?</a:t>
            </a:r>
          </a:p>
          <a:p>
            <a:pPr marL="457200" indent="-457200">
              <a:buAutoNum type="arabicPeriod"/>
            </a:pPr>
            <a:r>
              <a:rPr lang="en-US" sz="2000" dirty="0" smtClean="0"/>
              <a:t>Could you repeat that again?</a:t>
            </a:r>
          </a:p>
          <a:p>
            <a:pPr marL="457200" indent="-457200">
              <a:buAutoNum type="arabicPeriod"/>
            </a:pPr>
            <a:r>
              <a:rPr lang="en-US" sz="2000" dirty="0" smtClean="0"/>
              <a:t>Would you mind repeating that?</a:t>
            </a:r>
          </a:p>
          <a:p>
            <a:pPr marL="457200" indent="-457200">
              <a:buAutoNum type="arabicPeriod"/>
            </a:pPr>
            <a:endParaRPr lang="en-US" sz="2000" dirty="0" smtClean="0"/>
          </a:p>
          <a:p>
            <a:pPr marL="0" indent="0">
              <a:buNone/>
            </a:pPr>
            <a:r>
              <a:rPr lang="en-US" sz="2000" b="1" dirty="0" smtClean="0"/>
              <a:t>b/ use the correct intonation: </a:t>
            </a:r>
            <a:r>
              <a:rPr lang="en-US" sz="2000" dirty="0" smtClean="0"/>
              <a:t>listen to the </a:t>
            </a:r>
            <a:r>
              <a:rPr lang="sk-SK" sz="2000" dirty="0" err="1" smtClean="0"/>
              <a:t>sentences</a:t>
            </a:r>
            <a:r>
              <a:rPr lang="en-US" sz="2000" dirty="0" smtClean="0"/>
              <a:t> and find out which intonation is polite – the falling, flat or            one?</a:t>
            </a:r>
          </a:p>
        </p:txBody>
      </p:sp>
      <p:pic>
        <p:nvPicPr>
          <p:cNvPr id="5" name="27 Lesson 31-Exercise 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23928" y="5243887"/>
            <a:ext cx="609600" cy="609600"/>
          </a:xfrm>
          <a:prstGeom prst="rect">
            <a:avLst/>
          </a:prstGeom>
        </p:spPr>
      </p:pic>
      <p:sp>
        <p:nvSpPr>
          <p:cNvPr id="7" name="Obdĺžnik 6"/>
          <p:cNvSpPr/>
          <p:nvPr/>
        </p:nvSpPr>
        <p:spPr>
          <a:xfrm>
            <a:off x="7740352" y="6093296"/>
            <a:ext cx="1080120" cy="43204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smtClean="0">
                <a:solidFill>
                  <a:schemeClr val="tx2"/>
                </a:solidFill>
              </a:rPr>
              <a:t>CHECK</a:t>
            </a:r>
            <a:endParaRPr lang="en-US" b="1" dirty="0">
              <a:solidFill>
                <a:schemeClr val="tx2"/>
              </a:solidFill>
            </a:endParaRPr>
          </a:p>
        </p:txBody>
      </p:sp>
      <p:sp>
        <p:nvSpPr>
          <p:cNvPr id="9" name="BlokTextu 8"/>
          <p:cNvSpPr txBox="1"/>
          <p:nvPr/>
        </p:nvSpPr>
        <p:spPr>
          <a:xfrm>
            <a:off x="5454959" y="4511817"/>
            <a:ext cx="798617" cy="400110"/>
          </a:xfrm>
          <a:prstGeom prst="rect">
            <a:avLst/>
          </a:prstGeom>
          <a:noFill/>
        </p:spPr>
        <p:txBody>
          <a:bodyPr wrap="none" rtlCol="0">
            <a:spAutoFit/>
          </a:bodyPr>
          <a:lstStyle/>
          <a:p>
            <a:r>
              <a:rPr lang="en-US" sz="2000" dirty="0" smtClean="0"/>
              <a:t>rising</a:t>
            </a:r>
            <a:endParaRPr lang="en-US" sz="2000" dirty="0"/>
          </a:p>
        </p:txBody>
      </p:sp>
    </p:spTree>
    <p:extLst>
      <p:ext uri="{BB962C8B-B14F-4D97-AF65-F5344CB8AC3E}">
        <p14:creationId xmlns:p14="http://schemas.microsoft.com/office/powerpoint/2010/main" val="287461709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86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9"/>
                                        </p:tgtEl>
                                        <p:attrNameLst>
                                          <p:attrName>fillcolor</p:attrName>
                                        </p:attrNameLst>
                                      </p:cBhvr>
                                      <p:to>
                                        <a:srgbClr val="00FFFF"/>
                                      </p:to>
                                    </p:animClr>
                                    <p:set>
                                      <p:cBhvr>
                                        <p:cTn id="13" dur="2000" fill="hold"/>
                                        <p:tgtEl>
                                          <p:spTgt spid="9"/>
                                        </p:tgtEl>
                                        <p:attrNameLst>
                                          <p:attrName>fill.type</p:attrName>
                                        </p:attrNameLst>
                                      </p:cBhvr>
                                      <p:to>
                                        <p:strVal val="solid"/>
                                      </p:to>
                                    </p:set>
                                    <p:set>
                                      <p:cBhvr>
                                        <p:cTn id="14" dur="2000" fill="hold"/>
                                        <p:tgtEl>
                                          <p:spTgt spid="9"/>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JOB INTERVIEW</a:t>
            </a:r>
            <a:endParaRPr lang="en-US" dirty="0"/>
          </a:p>
        </p:txBody>
      </p:sp>
      <p:sp>
        <p:nvSpPr>
          <p:cNvPr id="3" name="Zástupný symbol obsahu 2"/>
          <p:cNvSpPr>
            <a:spLocks noGrp="1"/>
          </p:cNvSpPr>
          <p:nvPr>
            <p:ph idx="1"/>
          </p:nvPr>
        </p:nvSpPr>
        <p:spPr/>
        <p:txBody>
          <a:bodyPr/>
          <a:lstStyle/>
          <a:p>
            <a:pPr marL="0" indent="0">
              <a:buNone/>
            </a:pPr>
            <a:r>
              <a:rPr lang="en-US" sz="2000" b="1" dirty="0" smtClean="0"/>
              <a:t>Listen to the interview and answer these questions:</a:t>
            </a:r>
          </a:p>
          <a:p>
            <a:pPr marL="0" indent="0">
              <a:buNone/>
            </a:pPr>
            <a:endParaRPr lang="en-US" sz="1800" dirty="0" smtClean="0"/>
          </a:p>
          <a:p>
            <a:pPr>
              <a:buAutoNum type="arabicPeriod"/>
            </a:pPr>
            <a:r>
              <a:rPr lang="en-US" sz="1800" dirty="0" smtClean="0"/>
              <a:t>What job is the interview for?</a:t>
            </a:r>
          </a:p>
          <a:p>
            <a:pPr>
              <a:buAutoNum type="arabicPeriod"/>
            </a:pPr>
            <a:r>
              <a:rPr lang="en-US" sz="1800" dirty="0" smtClean="0"/>
              <a:t>Do you think t</a:t>
            </a:r>
            <a:r>
              <a:rPr lang="sk-SK" sz="1800" dirty="0" smtClean="0"/>
              <a:t>h</a:t>
            </a:r>
            <a:r>
              <a:rPr lang="en-US" sz="1800" dirty="0" smtClean="0"/>
              <a:t>e interviewee will get the job? Why yes? Why not?</a:t>
            </a:r>
          </a:p>
          <a:p>
            <a:pPr marL="0" indent="0">
              <a:buNone/>
            </a:pPr>
            <a:endParaRPr lang="en-US" sz="2400" b="1" dirty="0"/>
          </a:p>
        </p:txBody>
      </p:sp>
      <p:pic>
        <p:nvPicPr>
          <p:cNvPr id="4" name="26 Lesson 31-Exercise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31640" y="3767959"/>
            <a:ext cx="609600" cy="609600"/>
          </a:xfrm>
          <a:prstGeom prst="rect">
            <a:avLst/>
          </a:prstGeom>
        </p:spPr>
      </p:pic>
      <p:pic>
        <p:nvPicPr>
          <p:cNvPr id="5" name="Obrázo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767959"/>
            <a:ext cx="4210638" cy="2638793"/>
          </a:xfrm>
          <a:prstGeom prst="rect">
            <a:avLst/>
          </a:prstGeom>
        </p:spPr>
      </p:pic>
    </p:spTree>
    <p:extLst>
      <p:ext uri="{BB962C8B-B14F-4D97-AF65-F5344CB8AC3E}">
        <p14:creationId xmlns:p14="http://schemas.microsoft.com/office/powerpoint/2010/main" val="2020502386"/>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t>TALKING ABOUT A JOB</a:t>
            </a:r>
            <a:endParaRPr lang="en-US" dirty="0"/>
          </a:p>
        </p:txBody>
      </p:sp>
      <p:pic>
        <p:nvPicPr>
          <p:cNvPr id="4" name="Zástupný symbol obsah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0072" y="4077072"/>
            <a:ext cx="3614268" cy="2361799"/>
          </a:xfrm>
          <a:prstGeom prst="rect">
            <a:avLst/>
          </a:prstGeom>
          <a:noFill/>
          <a:ln>
            <a:noFill/>
          </a:ln>
        </p:spPr>
      </p:pic>
      <p:graphicFrame>
        <p:nvGraphicFramePr>
          <p:cNvPr id="5" name="Tabuľka 4"/>
          <p:cNvGraphicFramePr>
            <a:graphicFrameLocks noGrp="1"/>
          </p:cNvGraphicFramePr>
          <p:nvPr>
            <p:extLst>
              <p:ext uri="{D42A27DB-BD31-4B8C-83A1-F6EECF244321}">
                <p14:modId xmlns:p14="http://schemas.microsoft.com/office/powerpoint/2010/main" val="54092571"/>
              </p:ext>
            </p:extLst>
          </p:nvPr>
        </p:nvGraphicFramePr>
        <p:xfrm>
          <a:off x="251520" y="1268760"/>
          <a:ext cx="8208912" cy="2736304"/>
        </p:xfrm>
        <a:graphic>
          <a:graphicData uri="http://schemas.openxmlformats.org/drawingml/2006/table">
            <a:tbl>
              <a:tblPr firstRow="1" bandRow="1">
                <a:tableStyleId>{5C22544A-7EE6-4342-B048-85BDC9FD1C3A}</a:tableStyleId>
              </a:tblPr>
              <a:tblGrid>
                <a:gridCol w="1269420"/>
                <a:gridCol w="1754916"/>
                <a:gridCol w="1901012"/>
                <a:gridCol w="1339348"/>
                <a:gridCol w="1944216"/>
              </a:tblGrid>
              <a:tr h="679998">
                <a:tc>
                  <a:txBody>
                    <a:bodyPr/>
                    <a:lstStyle/>
                    <a:p>
                      <a:r>
                        <a:rPr lang="en-US" b="1" dirty="0" smtClean="0">
                          <a:solidFill>
                            <a:srgbClr val="0033CC"/>
                          </a:solidFill>
                        </a:rPr>
                        <a:t>Job</a:t>
                      </a:r>
                      <a:endParaRPr lang="en-US"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33CC"/>
                          </a:solidFill>
                        </a:rPr>
                        <a:t>Hours of work</a:t>
                      </a:r>
                      <a:endParaRPr lang="en-US" b="1"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noProof="0" dirty="0" smtClean="0">
                          <a:solidFill>
                            <a:srgbClr val="0033CC"/>
                          </a:solidFill>
                        </a:rPr>
                        <a:t>Activities</a:t>
                      </a:r>
                      <a:r>
                        <a:rPr lang="en-US" b="1" baseline="0" noProof="0" dirty="0" smtClean="0">
                          <a:solidFill>
                            <a:srgbClr val="0033CC"/>
                          </a:solidFill>
                        </a:rPr>
                        <a:t> at work</a:t>
                      </a:r>
                      <a:endParaRPr lang="en-US" b="1" noProof="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noProof="0" dirty="0" smtClean="0">
                          <a:solidFill>
                            <a:srgbClr val="0033CC"/>
                          </a:solidFill>
                        </a:rPr>
                        <a:t>Qualities needed</a:t>
                      </a:r>
                      <a:endParaRPr lang="en-US" b="1" noProof="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noProof="0" dirty="0" smtClean="0">
                          <a:solidFill>
                            <a:srgbClr val="0033CC"/>
                          </a:solidFill>
                        </a:rPr>
                        <a:t>Advantages,</a:t>
                      </a:r>
                      <a:r>
                        <a:rPr lang="en-US" sz="1600" b="1" baseline="0" noProof="0" dirty="0" smtClean="0">
                          <a:solidFill>
                            <a:srgbClr val="0033CC"/>
                          </a:solidFill>
                        </a:rPr>
                        <a:t> disadvantages and possible risks</a:t>
                      </a:r>
                      <a:endParaRPr lang="en-US" sz="1600" b="1" noProof="0" dirty="0">
                        <a:solidFill>
                          <a:srgbClr val="0033C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695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Obrázo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4005064"/>
            <a:ext cx="1645467" cy="2448272"/>
          </a:xfrm>
          <a:prstGeom prst="rect">
            <a:avLst/>
          </a:prstGeom>
        </p:spPr>
      </p:pic>
    </p:spTree>
    <p:extLst>
      <p:ext uri="{BB962C8B-B14F-4D97-AF65-F5344CB8AC3E}">
        <p14:creationId xmlns:p14="http://schemas.microsoft.com/office/powerpoint/2010/main" val="2577109100"/>
      </p:ext>
    </p:extLst>
  </p:cSld>
  <p:clrMapOvr>
    <a:masterClrMapping/>
  </p:clrMapOvr>
  <p:transition spd="slow" advClick="0">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7"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1443328"/>
            <a:ext cx="2400300" cy="16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12166" y="3357563"/>
            <a:ext cx="158656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023" y="3445615"/>
            <a:ext cx="1889125" cy="242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7000" y="1456669"/>
            <a:ext cx="2500313" cy="164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051050" y="4136041"/>
            <a:ext cx="2465388" cy="168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2700338" y="1735134"/>
            <a:ext cx="1787525" cy="187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6516688" y="4192874"/>
            <a:ext cx="2424112" cy="177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125534" y="1341438"/>
            <a:ext cx="173029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BlokTextu 22"/>
          <p:cNvSpPr txBox="1">
            <a:spLocks noChangeArrowheads="1"/>
          </p:cNvSpPr>
          <p:nvPr/>
        </p:nvSpPr>
        <p:spPr bwMode="auto">
          <a:xfrm>
            <a:off x="1549506" y="3064132"/>
            <a:ext cx="792162" cy="369332"/>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roofer</a:t>
            </a:r>
            <a:endParaRPr lang="en-US" altLang="en-US" dirty="0">
              <a:solidFill>
                <a:schemeClr val="bg1"/>
              </a:solidFill>
            </a:endParaRPr>
          </a:p>
        </p:txBody>
      </p:sp>
      <p:sp>
        <p:nvSpPr>
          <p:cNvPr id="24" name="BlokTextu 23"/>
          <p:cNvSpPr txBox="1">
            <a:spLocks noChangeArrowheads="1"/>
          </p:cNvSpPr>
          <p:nvPr/>
        </p:nvSpPr>
        <p:spPr bwMode="auto">
          <a:xfrm>
            <a:off x="2771775" y="3644900"/>
            <a:ext cx="1655763" cy="323850"/>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sk-SK" altLang="en-US">
                <a:solidFill>
                  <a:schemeClr val="bg1"/>
                </a:solidFill>
              </a:rPr>
              <a:t>music teacher</a:t>
            </a:r>
          </a:p>
        </p:txBody>
      </p:sp>
      <p:sp>
        <p:nvSpPr>
          <p:cNvPr id="25" name="BlokTextu 24"/>
          <p:cNvSpPr txBox="1">
            <a:spLocks noChangeArrowheads="1"/>
          </p:cNvSpPr>
          <p:nvPr/>
        </p:nvSpPr>
        <p:spPr bwMode="auto">
          <a:xfrm>
            <a:off x="4666648" y="2971793"/>
            <a:ext cx="2232025" cy="369332"/>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microbiologist</a:t>
            </a:r>
            <a:endParaRPr lang="en-US" altLang="en-US" dirty="0">
              <a:solidFill>
                <a:schemeClr val="bg1"/>
              </a:solidFill>
            </a:endParaRPr>
          </a:p>
        </p:txBody>
      </p:sp>
      <p:sp>
        <p:nvSpPr>
          <p:cNvPr id="26" name="BlokTextu 25"/>
          <p:cNvSpPr txBox="1">
            <a:spLocks noChangeArrowheads="1"/>
          </p:cNvSpPr>
          <p:nvPr/>
        </p:nvSpPr>
        <p:spPr bwMode="auto">
          <a:xfrm>
            <a:off x="7132638" y="3721824"/>
            <a:ext cx="1728787" cy="369332"/>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photographer</a:t>
            </a:r>
            <a:endParaRPr lang="en-US" altLang="en-US" dirty="0">
              <a:solidFill>
                <a:schemeClr val="bg1"/>
              </a:solidFill>
            </a:endParaRPr>
          </a:p>
        </p:txBody>
      </p:sp>
      <p:sp>
        <p:nvSpPr>
          <p:cNvPr id="27" name="BlokTextu 26"/>
          <p:cNvSpPr txBox="1">
            <a:spLocks noChangeArrowheads="1"/>
          </p:cNvSpPr>
          <p:nvPr/>
        </p:nvSpPr>
        <p:spPr bwMode="auto">
          <a:xfrm>
            <a:off x="535863" y="5716588"/>
            <a:ext cx="1368425" cy="369332"/>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butcher</a:t>
            </a:r>
            <a:endParaRPr lang="en-US" altLang="en-US" dirty="0">
              <a:solidFill>
                <a:schemeClr val="bg1"/>
              </a:solidFill>
            </a:endParaRPr>
          </a:p>
        </p:txBody>
      </p:sp>
      <p:sp>
        <p:nvSpPr>
          <p:cNvPr id="28" name="BlokTextu 27"/>
          <p:cNvSpPr txBox="1">
            <a:spLocks noChangeArrowheads="1"/>
          </p:cNvSpPr>
          <p:nvPr/>
        </p:nvSpPr>
        <p:spPr bwMode="auto">
          <a:xfrm>
            <a:off x="2415984" y="5878513"/>
            <a:ext cx="1871662" cy="369332"/>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programmer</a:t>
            </a:r>
            <a:endParaRPr lang="en-US" altLang="en-US" dirty="0">
              <a:solidFill>
                <a:schemeClr val="bg1"/>
              </a:solidFill>
            </a:endParaRPr>
          </a:p>
        </p:txBody>
      </p:sp>
      <p:sp>
        <p:nvSpPr>
          <p:cNvPr id="29" name="BlokTextu 28"/>
          <p:cNvSpPr txBox="1">
            <a:spLocks noChangeArrowheads="1"/>
          </p:cNvSpPr>
          <p:nvPr/>
        </p:nvSpPr>
        <p:spPr bwMode="auto">
          <a:xfrm>
            <a:off x="4785518" y="5771274"/>
            <a:ext cx="1439863" cy="646113"/>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street</a:t>
            </a:r>
            <a:r>
              <a:rPr lang="sk-SK" altLang="en-US" dirty="0" smtClean="0">
                <a:solidFill>
                  <a:schemeClr val="bg1"/>
                </a:solidFill>
              </a:rPr>
              <a:t> </a:t>
            </a:r>
            <a:r>
              <a:rPr lang="en-US" altLang="en-US" dirty="0" smtClean="0">
                <a:solidFill>
                  <a:schemeClr val="bg1"/>
                </a:solidFill>
              </a:rPr>
              <a:t>cleaner</a:t>
            </a:r>
            <a:endParaRPr lang="en-US" altLang="en-US" dirty="0">
              <a:solidFill>
                <a:schemeClr val="bg1"/>
              </a:solidFill>
            </a:endParaRPr>
          </a:p>
        </p:txBody>
      </p:sp>
      <p:sp>
        <p:nvSpPr>
          <p:cNvPr id="30" name="BlokTextu 29"/>
          <p:cNvSpPr txBox="1">
            <a:spLocks noChangeArrowheads="1"/>
          </p:cNvSpPr>
          <p:nvPr/>
        </p:nvSpPr>
        <p:spPr bwMode="auto">
          <a:xfrm>
            <a:off x="6951279" y="6015147"/>
            <a:ext cx="1800225" cy="369332"/>
          </a:xfrm>
          <a:prstGeom prst="rect">
            <a:avLst/>
          </a:prstGeom>
          <a:solidFill>
            <a:schemeClr val="tx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dirty="0" smtClean="0">
                <a:solidFill>
                  <a:schemeClr val="bg1"/>
                </a:solidFill>
              </a:rPr>
              <a:t>policeman</a:t>
            </a:r>
            <a:endParaRPr lang="en-US" altLang="en-US" dirty="0">
              <a:solidFill>
                <a:schemeClr val="bg1"/>
              </a:solidFill>
            </a:endParaRPr>
          </a:p>
        </p:txBody>
      </p:sp>
      <p:sp>
        <p:nvSpPr>
          <p:cNvPr id="3" name="Obdĺžnik 2"/>
          <p:cNvSpPr/>
          <p:nvPr/>
        </p:nvSpPr>
        <p:spPr>
          <a:xfrm>
            <a:off x="0" y="260648"/>
            <a:ext cx="9100889" cy="867930"/>
          </a:xfrm>
          <a:prstGeom prst="rect">
            <a:avLst/>
          </a:prstGeom>
        </p:spPr>
        <p:txBody>
          <a:bodyPr wrap="none">
            <a:spAutoFit/>
          </a:bodyPr>
          <a:lstStyle/>
          <a:p>
            <a:pPr fontAlgn="auto">
              <a:lnSpc>
                <a:spcPct val="90000"/>
              </a:lnSpc>
              <a:spcBef>
                <a:spcPts val="0"/>
              </a:spcBef>
              <a:spcAft>
                <a:spcPts val="0"/>
              </a:spcAft>
              <a:defRPr/>
            </a:pPr>
            <a:r>
              <a:rPr lang="en-US" sz="2000" b="1" dirty="0" smtClean="0"/>
              <a:t>TALKING ABOUT</a:t>
            </a:r>
            <a:r>
              <a:rPr lang="sk-SK" sz="2000" b="1" dirty="0" smtClean="0"/>
              <a:t> </a:t>
            </a:r>
            <a:r>
              <a:rPr lang="en-US" sz="2000" b="1" dirty="0" smtClean="0"/>
              <a:t>JOB</a:t>
            </a:r>
            <a:r>
              <a:rPr lang="sk-SK" sz="2000" b="1" dirty="0" smtClean="0"/>
              <a:t>S</a:t>
            </a:r>
            <a:r>
              <a:rPr lang="en-US" sz="2000" b="1" dirty="0" smtClean="0"/>
              <a:t>: </a:t>
            </a:r>
            <a:r>
              <a:rPr lang="en-US" b="1" dirty="0" smtClean="0"/>
              <a:t>Name the jobs in the pictures. </a:t>
            </a:r>
            <a:r>
              <a:rPr lang="en-US" sz="1000" b="1" dirty="0" smtClean="0"/>
              <a:t>(click on the pictures to check your ideas)</a:t>
            </a:r>
          </a:p>
          <a:p>
            <a:pPr fontAlgn="auto">
              <a:lnSpc>
                <a:spcPct val="90000"/>
              </a:lnSpc>
              <a:spcBef>
                <a:spcPts val="0"/>
              </a:spcBef>
              <a:spcAft>
                <a:spcPts val="0"/>
              </a:spcAft>
              <a:defRPr/>
            </a:pPr>
            <a:r>
              <a:rPr lang="en-US" b="1" dirty="0" smtClean="0"/>
              <a:t>Which of them require a university degree? </a:t>
            </a:r>
          </a:p>
          <a:p>
            <a:pPr fontAlgn="auto">
              <a:lnSpc>
                <a:spcPct val="90000"/>
              </a:lnSpc>
              <a:spcBef>
                <a:spcPts val="0"/>
              </a:spcBef>
              <a:spcAft>
                <a:spcPts val="0"/>
              </a:spcAft>
              <a:defRPr/>
            </a:pPr>
            <a:r>
              <a:rPr lang="en-US" b="1" dirty="0" smtClean="0"/>
              <a:t>What are the pros and cons of these jobs? </a:t>
            </a:r>
            <a:endParaRPr lang="en-US" b="1" dirty="0"/>
          </a:p>
        </p:txBody>
      </p:sp>
      <p:sp>
        <p:nvSpPr>
          <p:cNvPr id="31" name="Zaoblený obdĺžnik 30">
            <a:hlinkClick r:id="" action="ppaction://hlinkshowjump?jump=previousslide"/>
          </p:cNvPr>
          <p:cNvSpPr/>
          <p:nvPr/>
        </p:nvSpPr>
        <p:spPr>
          <a:xfrm>
            <a:off x="139819" y="6309320"/>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err="1">
                <a:solidFill>
                  <a:schemeClr val="tx2"/>
                </a:solidFill>
              </a:rPr>
              <a:t>Back</a:t>
            </a:r>
            <a:endParaRPr lang="en-US" sz="1200" dirty="0">
              <a:solidFill>
                <a:schemeClr val="tx2"/>
              </a:solidFill>
            </a:endParaRPr>
          </a:p>
        </p:txBody>
      </p:sp>
      <p:sp>
        <p:nvSpPr>
          <p:cNvPr id="32" name="Zaoblený obdĺžnik 31">
            <a:hlinkClick r:id="" action="ppaction://hlinkshowjump?jump=nextslide"/>
          </p:cNvPr>
          <p:cNvSpPr/>
          <p:nvPr/>
        </p:nvSpPr>
        <p:spPr>
          <a:xfrm>
            <a:off x="1032586" y="6309320"/>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err="1">
                <a:solidFill>
                  <a:schemeClr val="tx2"/>
                </a:solidFill>
              </a:rPr>
              <a:t>Next</a:t>
            </a:r>
            <a:endParaRPr lang="en-US" sz="1200" dirty="0">
              <a:solidFill>
                <a:schemeClr val="tx2"/>
              </a:solidFill>
            </a:endParaRPr>
          </a:p>
        </p:txBody>
      </p:sp>
      <p:sp>
        <p:nvSpPr>
          <p:cNvPr id="33" name="Zaoblený obdĺžnik 32">
            <a:hlinkClick r:id="" action="ppaction://hlinkshowjump?jump=endshow"/>
          </p:cNvPr>
          <p:cNvSpPr/>
          <p:nvPr/>
        </p:nvSpPr>
        <p:spPr>
          <a:xfrm>
            <a:off x="1909907" y="6309320"/>
            <a:ext cx="792088" cy="216024"/>
          </a:xfrm>
          <a:prstGeom prst="roundRect">
            <a:avLst/>
          </a:prstGeom>
          <a:solidFill>
            <a:schemeClr val="accent1">
              <a:lumMod val="7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k-SK" sz="1200" dirty="0">
                <a:solidFill>
                  <a:schemeClr val="tx2"/>
                </a:solidFill>
              </a:rPr>
              <a:t>End</a:t>
            </a:r>
            <a:endParaRPr lang="en-US" sz="1200" dirty="0">
              <a:solidFill>
                <a:schemeClr val="tx2"/>
              </a:solidFill>
            </a:endParaRPr>
          </a:p>
        </p:txBody>
      </p:sp>
    </p:spTree>
    <p:extLst>
      <p:ext uri="{BB962C8B-B14F-4D97-AF65-F5344CB8AC3E}">
        <p14:creationId xmlns:p14="http://schemas.microsoft.com/office/powerpoint/2010/main" val="426198355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blinds(horizontal)">
                                      <p:cBhvr>
                                        <p:cTn id="7" dur="500"/>
                                        <p:tgtEl>
                                          <p:spTgt spid="11273"/>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1268"/>
                                        </p:tgtEl>
                                        <p:attrNameLst>
                                          <p:attrName>style.visibility</p:attrName>
                                        </p:attrNameLst>
                                      </p:cBhvr>
                                      <p:to>
                                        <p:strVal val="visible"/>
                                      </p:to>
                                    </p:set>
                                    <p:animEffect transition="in" filter="blinds(horizontal)">
                                      <p:cBhvr>
                                        <p:cTn id="11" dur="500"/>
                                        <p:tgtEl>
                                          <p:spTgt spid="11268"/>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11275"/>
                                        </p:tgtEl>
                                        <p:attrNameLst>
                                          <p:attrName>style.visibility</p:attrName>
                                        </p:attrNameLst>
                                      </p:cBhvr>
                                      <p:to>
                                        <p:strVal val="visible"/>
                                      </p:to>
                                    </p:set>
                                    <p:animEffect transition="in" filter="blinds(horizontal)">
                                      <p:cBhvr>
                                        <p:cTn id="19" dur="500"/>
                                        <p:tgtEl>
                                          <p:spTgt spid="11275"/>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11276"/>
                                        </p:tgtEl>
                                        <p:attrNameLst>
                                          <p:attrName>style.visibility</p:attrName>
                                        </p:attrNameLst>
                                      </p:cBhvr>
                                      <p:to>
                                        <p:strVal val="visible"/>
                                      </p:to>
                                    </p:set>
                                    <p:animEffect transition="in" filter="blinds(horizontal)">
                                      <p:cBhvr>
                                        <p:cTn id="23" dur="500"/>
                                        <p:tgtEl>
                                          <p:spTgt spid="11276"/>
                                        </p:tgtEl>
                                      </p:cBhvr>
                                    </p:animEffect>
                                  </p:childTnLst>
                                </p:cTn>
                              </p:par>
                            </p:childTnLst>
                          </p:cTn>
                        </p:par>
                        <p:par>
                          <p:cTn id="24" fill="hold" nodeType="afterGroup">
                            <p:stCondLst>
                              <p:cond delay="2500"/>
                            </p:stCondLst>
                            <p:childTnLst>
                              <p:par>
                                <p:cTn id="25" presetID="3" presetClass="entr" presetSubtype="10" fill="hold" nodeType="afterEffect">
                                  <p:stCondLst>
                                    <p:cond delay="0"/>
                                  </p:stCondLst>
                                  <p:childTnLst>
                                    <p:set>
                                      <p:cBhvr>
                                        <p:cTn id="26" dur="1" fill="hold">
                                          <p:stCondLst>
                                            <p:cond delay="0"/>
                                          </p:stCondLst>
                                        </p:cTn>
                                        <p:tgtEl>
                                          <p:spTgt spid="11274"/>
                                        </p:tgtEl>
                                        <p:attrNameLst>
                                          <p:attrName>style.visibility</p:attrName>
                                        </p:attrNameLst>
                                      </p:cBhvr>
                                      <p:to>
                                        <p:strVal val="visible"/>
                                      </p:to>
                                    </p:set>
                                    <p:animEffect transition="in" filter="blinds(horizontal)">
                                      <p:cBhvr>
                                        <p:cTn id="27" dur="500"/>
                                        <p:tgtEl>
                                          <p:spTgt spid="11274"/>
                                        </p:tgtEl>
                                      </p:cBhvr>
                                    </p:animEffect>
                                  </p:childTnLst>
                                </p:cTn>
                              </p:par>
                            </p:childTnLst>
                          </p:cTn>
                        </p:par>
                        <p:par>
                          <p:cTn id="28" fill="hold" nodeType="afterGroup">
                            <p:stCondLst>
                              <p:cond delay="3000"/>
                            </p:stCondLst>
                            <p:childTnLst>
                              <p:par>
                                <p:cTn id="29" presetID="3" presetClass="entr" presetSubtype="10" fill="hold" nodeType="afterEffect">
                                  <p:stCondLst>
                                    <p:cond delay="0"/>
                                  </p:stCondLst>
                                  <p:childTnLst>
                                    <p:set>
                                      <p:cBhvr>
                                        <p:cTn id="30" dur="1" fill="hold">
                                          <p:stCondLst>
                                            <p:cond delay="0"/>
                                          </p:stCondLst>
                                        </p:cTn>
                                        <p:tgtEl>
                                          <p:spTgt spid="11269"/>
                                        </p:tgtEl>
                                        <p:attrNameLst>
                                          <p:attrName>style.visibility</p:attrName>
                                        </p:attrNameLst>
                                      </p:cBhvr>
                                      <p:to>
                                        <p:strVal val="visible"/>
                                      </p:to>
                                    </p:set>
                                    <p:animEffect transition="in" filter="blinds(horizontal)">
                                      <p:cBhvr>
                                        <p:cTn id="31" dur="500"/>
                                        <p:tgtEl>
                                          <p:spTgt spid="11269"/>
                                        </p:tgtEl>
                                      </p:cBhvr>
                                    </p:animEffect>
                                  </p:childTnLst>
                                </p:cTn>
                              </p:par>
                            </p:childTnLst>
                          </p:cTn>
                        </p:par>
                        <p:par>
                          <p:cTn id="32" fill="hold" nodeType="afterGroup">
                            <p:stCondLst>
                              <p:cond delay="3500"/>
                            </p:stCondLst>
                            <p:childTnLst>
                              <p:par>
                                <p:cTn id="33" presetID="3" presetClass="entr" presetSubtype="10" fill="hold" nodeType="afterEffect">
                                  <p:stCondLst>
                                    <p:cond delay="0"/>
                                  </p:stCondLst>
                                  <p:childTnLst>
                                    <p:set>
                                      <p:cBhvr>
                                        <p:cTn id="34" dur="1" fill="hold">
                                          <p:stCondLst>
                                            <p:cond delay="0"/>
                                          </p:stCondLst>
                                        </p:cTn>
                                        <p:tgtEl>
                                          <p:spTgt spid="11277"/>
                                        </p:tgtEl>
                                        <p:attrNameLst>
                                          <p:attrName>style.visibility</p:attrName>
                                        </p:attrNameLst>
                                      </p:cBhvr>
                                      <p:to>
                                        <p:strVal val="visible"/>
                                      </p:to>
                                    </p:set>
                                    <p:animEffect transition="in" filter="blinds(horizontal)">
                                      <p:cBhvr>
                                        <p:cTn id="35" dur="500"/>
                                        <p:tgtEl>
                                          <p:spTgt spid="112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1273"/>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1273"/>
                  </p:tgtEl>
                </p:cond>
              </p:nextCondLst>
            </p:seq>
            <p:seq concurrent="1" nextAc="seek">
              <p:cTn id="41" restart="whenNotActive" fill="hold" evtFilter="cancelBubble" nodeType="interactiveSeq">
                <p:stCondLst>
                  <p:cond evt="onClick" delay="0">
                    <p:tgtEl>
                      <p:spTgt spid="1127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11275"/>
                  </p:tgtEl>
                </p:cond>
              </p:nextCondLst>
            </p:seq>
            <p:seq concurrent="1" nextAc="seek">
              <p:cTn id="46" restart="whenNotActive" fill="hold" evtFilter="cancelBubble" nodeType="interactiveSeq">
                <p:stCondLst>
                  <p:cond evt="onClick" delay="0">
                    <p:tgtEl>
                      <p:spTgt spid="11277"/>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1277"/>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56" restart="whenNotActive" fill="hold" evtFilter="cancelBubble" nodeType="interactiveSeq">
                <p:stCondLst>
                  <p:cond evt="onClick" delay="0">
                    <p:tgtEl>
                      <p:spTgt spid="1126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11269"/>
                  </p:tgtEl>
                </p:cond>
              </p:nextCondLst>
            </p:seq>
            <p:seq concurrent="1" nextAc="seek">
              <p:cTn id="61" restart="whenNotActive" fill="hold" evtFilter="cancelBubble" nodeType="interactiveSeq">
                <p:stCondLst>
                  <p:cond evt="onClick" delay="0">
                    <p:tgtEl>
                      <p:spTgt spid="11268"/>
                    </p:tgtEl>
                  </p:cond>
                </p:stCondLst>
                <p:endSync evt="end" delay="0">
                  <p:rtn val="all"/>
                </p:endSync>
                <p:childTnLst>
                  <p:par>
                    <p:cTn id="62" fill="hold" nodeType="clickPar">
                      <p:stCondLst>
                        <p:cond delay="0"/>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1268"/>
                  </p:tgtEl>
                </p:cond>
              </p:nextCondLst>
            </p:seq>
            <p:seq concurrent="1" nextAc="seek">
              <p:cTn id="66" restart="whenNotActive" fill="hold" evtFilter="cancelBubble" nodeType="interactiveSeq">
                <p:stCondLst>
                  <p:cond evt="onClick" delay="0">
                    <p:tgtEl>
                      <p:spTgt spid="11274"/>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11274"/>
                  </p:tgtEl>
                </p:cond>
              </p:nextCondLst>
            </p:seq>
            <p:seq concurrent="1" nextAc="seek">
              <p:cTn id="71" restart="whenNotActive" fill="hold" evtFilter="cancelBubble" nodeType="interactiveSeq">
                <p:stCondLst>
                  <p:cond evt="onClick" delay="0">
                    <p:tgtEl>
                      <p:spTgt spid="1127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1276"/>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t>DANGEROUS JOBS</a:t>
            </a:r>
            <a:endParaRPr lang="en-US" dirty="0"/>
          </a:p>
        </p:txBody>
      </p:sp>
      <p:sp>
        <p:nvSpPr>
          <p:cNvPr id="3" name="Zástupný symbol obsahu 2"/>
          <p:cNvSpPr>
            <a:spLocks noGrp="1"/>
          </p:cNvSpPr>
          <p:nvPr>
            <p:ph idx="1"/>
          </p:nvPr>
        </p:nvSpPr>
        <p:spPr/>
        <p:txBody>
          <a:bodyPr/>
          <a:lstStyle/>
          <a:p>
            <a:pPr marL="0" indent="0">
              <a:buNone/>
            </a:pPr>
            <a:r>
              <a:rPr lang="en-US" sz="2000" b="1" dirty="0" smtClean="0"/>
              <a:t>According to the statistics from November 2013 this is the list of 25 most dangerous jobs in the world. Choose the top five, then watch the video and check your answers.</a:t>
            </a:r>
          </a:p>
        </p:txBody>
      </p:sp>
      <p:sp>
        <p:nvSpPr>
          <p:cNvPr id="4" name="BlokTextu 3"/>
          <p:cNvSpPr txBox="1"/>
          <p:nvPr/>
        </p:nvSpPr>
        <p:spPr>
          <a:xfrm>
            <a:off x="388793" y="2852936"/>
            <a:ext cx="2719655" cy="2585323"/>
          </a:xfrm>
          <a:prstGeom prst="rect">
            <a:avLst/>
          </a:prstGeom>
          <a:noFill/>
        </p:spPr>
        <p:txBody>
          <a:bodyPr wrap="none" rtlCol="0">
            <a:spAutoFit/>
          </a:bodyPr>
          <a:lstStyle/>
          <a:p>
            <a:r>
              <a:rPr lang="en-US" dirty="0" smtClean="0">
                <a:solidFill>
                  <a:srgbClr val="000099"/>
                </a:solidFill>
              </a:rPr>
              <a:t>Deep Sea Fishermen</a:t>
            </a:r>
          </a:p>
          <a:p>
            <a:r>
              <a:rPr lang="en-US" dirty="0" smtClean="0">
                <a:solidFill>
                  <a:srgbClr val="009900"/>
                </a:solidFill>
              </a:rPr>
              <a:t>Street sweepers</a:t>
            </a:r>
          </a:p>
          <a:p>
            <a:r>
              <a:rPr lang="en-US" dirty="0" smtClean="0">
                <a:solidFill>
                  <a:srgbClr val="000099"/>
                </a:solidFill>
              </a:rPr>
              <a:t>Mechanics</a:t>
            </a:r>
          </a:p>
          <a:p>
            <a:r>
              <a:rPr lang="en-US" dirty="0" smtClean="0">
                <a:solidFill>
                  <a:srgbClr val="009900"/>
                </a:solidFill>
              </a:rPr>
              <a:t>Metal crafters</a:t>
            </a:r>
          </a:p>
          <a:p>
            <a:r>
              <a:rPr lang="en-US" dirty="0" smtClean="0">
                <a:solidFill>
                  <a:srgbClr val="000099"/>
                </a:solidFill>
              </a:rPr>
              <a:t>Land Mine Removers</a:t>
            </a:r>
          </a:p>
          <a:p>
            <a:r>
              <a:rPr lang="en-US" dirty="0" smtClean="0">
                <a:solidFill>
                  <a:srgbClr val="009900"/>
                </a:solidFill>
              </a:rPr>
              <a:t>Miners</a:t>
            </a:r>
          </a:p>
          <a:p>
            <a:r>
              <a:rPr lang="en-US" dirty="0" smtClean="0">
                <a:solidFill>
                  <a:srgbClr val="000099"/>
                </a:solidFill>
              </a:rPr>
              <a:t>Bush pilots</a:t>
            </a:r>
          </a:p>
          <a:p>
            <a:r>
              <a:rPr lang="en-US" dirty="0" smtClean="0">
                <a:solidFill>
                  <a:srgbClr val="009900"/>
                </a:solidFill>
              </a:rPr>
              <a:t>Stunt Men</a:t>
            </a:r>
          </a:p>
          <a:p>
            <a:r>
              <a:rPr lang="en-US" dirty="0" smtClean="0">
                <a:solidFill>
                  <a:srgbClr val="000099"/>
                </a:solidFill>
              </a:rPr>
              <a:t>Slaughterhouse Workers</a:t>
            </a:r>
            <a:endParaRPr lang="en-US" dirty="0">
              <a:solidFill>
                <a:srgbClr val="000099"/>
              </a:solidFill>
            </a:endParaRPr>
          </a:p>
        </p:txBody>
      </p:sp>
      <p:sp>
        <p:nvSpPr>
          <p:cNvPr id="5" name="BlokTextu 4"/>
          <p:cNvSpPr txBox="1"/>
          <p:nvPr/>
        </p:nvSpPr>
        <p:spPr>
          <a:xfrm>
            <a:off x="3099501" y="3933056"/>
            <a:ext cx="3587585" cy="2308324"/>
          </a:xfrm>
          <a:prstGeom prst="rect">
            <a:avLst/>
          </a:prstGeom>
          <a:noFill/>
        </p:spPr>
        <p:txBody>
          <a:bodyPr wrap="none" rtlCol="0">
            <a:spAutoFit/>
          </a:bodyPr>
          <a:lstStyle/>
          <a:p>
            <a:r>
              <a:rPr lang="en-US" dirty="0" smtClean="0">
                <a:solidFill>
                  <a:srgbClr val="CC00CC"/>
                </a:solidFill>
              </a:rPr>
              <a:t>Bodyguards</a:t>
            </a:r>
          </a:p>
          <a:p>
            <a:r>
              <a:rPr lang="en-US" dirty="0" smtClean="0">
                <a:solidFill>
                  <a:srgbClr val="000099"/>
                </a:solidFill>
              </a:rPr>
              <a:t>Police Officers</a:t>
            </a:r>
          </a:p>
          <a:p>
            <a:r>
              <a:rPr lang="en-US" dirty="0" smtClean="0">
                <a:solidFill>
                  <a:srgbClr val="CC00CC"/>
                </a:solidFill>
              </a:rPr>
              <a:t>Courier Carriers</a:t>
            </a:r>
            <a:endParaRPr lang="en-US" dirty="0">
              <a:solidFill>
                <a:srgbClr val="CC00CC"/>
              </a:solidFill>
            </a:endParaRPr>
          </a:p>
          <a:p>
            <a:r>
              <a:rPr lang="en-US" dirty="0" smtClean="0">
                <a:solidFill>
                  <a:srgbClr val="000099"/>
                </a:solidFill>
              </a:rPr>
              <a:t>Mountain Guides</a:t>
            </a:r>
          </a:p>
          <a:p>
            <a:r>
              <a:rPr lang="en-US" dirty="0" smtClean="0">
                <a:solidFill>
                  <a:srgbClr val="CC00CC"/>
                </a:solidFill>
              </a:rPr>
              <a:t>Carpenters</a:t>
            </a:r>
          </a:p>
          <a:p>
            <a:r>
              <a:rPr lang="en-US" dirty="0" smtClean="0">
                <a:solidFill>
                  <a:srgbClr val="000099"/>
                </a:solidFill>
              </a:rPr>
              <a:t>Roofers</a:t>
            </a:r>
          </a:p>
          <a:p>
            <a:r>
              <a:rPr lang="en-US" dirty="0" smtClean="0">
                <a:solidFill>
                  <a:srgbClr val="CC00CC"/>
                </a:solidFill>
              </a:rPr>
              <a:t>Alligator Wrestlers &amp; Lion Tamers</a:t>
            </a:r>
          </a:p>
          <a:p>
            <a:r>
              <a:rPr lang="en-US" dirty="0" smtClean="0">
                <a:solidFill>
                  <a:srgbClr val="000099"/>
                </a:solidFill>
              </a:rPr>
              <a:t>Linemen &amp; Power Workers</a:t>
            </a:r>
          </a:p>
        </p:txBody>
      </p:sp>
      <p:sp>
        <p:nvSpPr>
          <p:cNvPr id="6" name="BlokTextu 5"/>
          <p:cNvSpPr txBox="1"/>
          <p:nvPr/>
        </p:nvSpPr>
        <p:spPr>
          <a:xfrm>
            <a:off x="5723687" y="2738887"/>
            <a:ext cx="2929072" cy="2308324"/>
          </a:xfrm>
          <a:prstGeom prst="rect">
            <a:avLst/>
          </a:prstGeom>
          <a:noFill/>
        </p:spPr>
        <p:txBody>
          <a:bodyPr wrap="none" rtlCol="0">
            <a:spAutoFit/>
          </a:bodyPr>
          <a:lstStyle/>
          <a:p>
            <a:r>
              <a:rPr lang="en-US" dirty="0" smtClean="0">
                <a:solidFill>
                  <a:srgbClr val="000099"/>
                </a:solidFill>
              </a:rPr>
              <a:t>E-Waste Recyclers</a:t>
            </a:r>
          </a:p>
          <a:p>
            <a:r>
              <a:rPr lang="en-US" dirty="0" smtClean="0">
                <a:solidFill>
                  <a:srgbClr val="009900"/>
                </a:solidFill>
              </a:rPr>
              <a:t>Firefighters</a:t>
            </a:r>
          </a:p>
          <a:p>
            <a:r>
              <a:rPr lang="en-US" dirty="0" smtClean="0">
                <a:solidFill>
                  <a:srgbClr val="000099"/>
                </a:solidFill>
              </a:rPr>
              <a:t>Farmers &amp; Ranchers</a:t>
            </a:r>
          </a:p>
          <a:p>
            <a:r>
              <a:rPr lang="en-US" dirty="0" smtClean="0">
                <a:solidFill>
                  <a:srgbClr val="009900"/>
                </a:solidFill>
              </a:rPr>
              <a:t>Astronauts</a:t>
            </a:r>
          </a:p>
          <a:p>
            <a:r>
              <a:rPr lang="en-US" dirty="0" smtClean="0">
                <a:solidFill>
                  <a:srgbClr val="000099"/>
                </a:solidFill>
              </a:rPr>
              <a:t>Lumberjack</a:t>
            </a:r>
          </a:p>
          <a:p>
            <a:r>
              <a:rPr lang="en-US" dirty="0" smtClean="0">
                <a:solidFill>
                  <a:srgbClr val="009900"/>
                </a:solidFill>
              </a:rPr>
              <a:t>Search &amp; Rescue</a:t>
            </a:r>
          </a:p>
          <a:p>
            <a:r>
              <a:rPr lang="en-US" dirty="0" smtClean="0">
                <a:solidFill>
                  <a:srgbClr val="000099"/>
                </a:solidFill>
              </a:rPr>
              <a:t>Personal Transport Drivers</a:t>
            </a:r>
          </a:p>
          <a:p>
            <a:r>
              <a:rPr lang="en-US" dirty="0" smtClean="0">
                <a:solidFill>
                  <a:srgbClr val="009900"/>
                </a:solidFill>
              </a:rPr>
              <a:t>Sanitation Workers</a:t>
            </a:r>
            <a:endParaRPr lang="en-US" dirty="0">
              <a:solidFill>
                <a:srgbClr val="009900"/>
              </a:solidFill>
            </a:endParaRPr>
          </a:p>
        </p:txBody>
      </p:sp>
      <p:sp>
        <p:nvSpPr>
          <p:cNvPr id="7" name="Obdĺžnik 6"/>
          <p:cNvSpPr/>
          <p:nvPr/>
        </p:nvSpPr>
        <p:spPr>
          <a:xfrm>
            <a:off x="7740352" y="6093296"/>
            <a:ext cx="1080120" cy="432048"/>
          </a:xfrm>
          <a:prstGeom prst="rect">
            <a:avLst/>
          </a:prstGeom>
          <a:solidFill>
            <a:srgbClr val="00CC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smtClean="0">
                <a:solidFill>
                  <a:schemeClr val="tx1"/>
                </a:solidFill>
                <a:effectLst>
                  <a:outerShdw blurRad="38100" dist="38100" dir="2700000" algn="tl">
                    <a:srgbClr val="000000">
                      <a:alpha val="43137"/>
                    </a:srgbClr>
                  </a:outerShdw>
                </a:effectLst>
                <a:hlinkClick r:id="" action="ppaction://hlinkshowjump?jump=nextslide"/>
              </a:rPr>
              <a:t>VIDEO</a:t>
            </a:r>
            <a:endParaRPr lang="en-US"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825978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DANGEROUS JOBS</a:t>
            </a:r>
            <a:endParaRPr lang="en-US" dirty="0"/>
          </a:p>
        </p:txBody>
      </p:sp>
      <p:pic>
        <p:nvPicPr>
          <p:cNvPr id="4" name="25_Most_Dangerous_Jobs_In_The_World.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7925" y="1600200"/>
            <a:ext cx="6789738" cy="4525963"/>
          </a:xfrm>
        </p:spPr>
      </p:pic>
    </p:spTree>
    <p:extLst>
      <p:ext uri="{BB962C8B-B14F-4D97-AF65-F5344CB8AC3E}">
        <p14:creationId xmlns:p14="http://schemas.microsoft.com/office/powerpoint/2010/main" val="2556209587"/>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UNUSUAL</a:t>
            </a:r>
            <a:r>
              <a:rPr lang="en-US" b="1" dirty="0" smtClean="0"/>
              <a:t> </a:t>
            </a:r>
            <a:r>
              <a:rPr lang="en-US" b="1" dirty="0"/>
              <a:t>JOBS</a:t>
            </a:r>
            <a:endParaRPr lang="en-US" dirty="0"/>
          </a:p>
        </p:txBody>
      </p:sp>
      <p:sp>
        <p:nvSpPr>
          <p:cNvPr id="3" name="Zástupný symbol obsahu 2"/>
          <p:cNvSpPr>
            <a:spLocks noGrp="1"/>
          </p:cNvSpPr>
          <p:nvPr>
            <p:ph idx="1"/>
          </p:nvPr>
        </p:nvSpPr>
        <p:spPr/>
        <p:txBody>
          <a:bodyPr/>
          <a:lstStyle/>
          <a:p>
            <a:pPr marL="0" indent="0">
              <a:buNone/>
            </a:pPr>
            <a:r>
              <a:rPr lang="en-US" sz="2000" b="1" dirty="0" smtClean="0"/>
              <a:t>Guess the job:</a:t>
            </a:r>
            <a:endParaRPr lang="en-US" sz="2000" b="1"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132856"/>
            <a:ext cx="3816424" cy="2889140"/>
          </a:xfrm>
          <a:prstGeom prst="rect">
            <a:avLst/>
          </a:prstGeom>
        </p:spPr>
      </p:pic>
      <p:sp>
        <p:nvSpPr>
          <p:cNvPr id="6" name="BlokTextu 5"/>
          <p:cNvSpPr txBox="1"/>
          <p:nvPr/>
        </p:nvSpPr>
        <p:spPr>
          <a:xfrm>
            <a:off x="4548336" y="2096816"/>
            <a:ext cx="4176463" cy="2893100"/>
          </a:xfrm>
          <a:prstGeom prst="rect">
            <a:avLst/>
          </a:prstGeom>
          <a:noFill/>
        </p:spPr>
        <p:txBody>
          <a:bodyPr wrap="square" rtlCol="0">
            <a:spAutoFit/>
          </a:bodyPr>
          <a:lstStyle/>
          <a:p>
            <a:r>
              <a:rPr lang="en-US" sz="2000" b="1" dirty="0" smtClean="0"/>
              <a:t>Island Caretaker</a:t>
            </a:r>
          </a:p>
          <a:p>
            <a:r>
              <a:rPr lang="en-US" dirty="0" smtClean="0"/>
              <a:t>This </a:t>
            </a:r>
            <a:r>
              <a:rPr lang="en-US" dirty="0"/>
              <a:t>exotic job has its own demands though </a:t>
            </a:r>
            <a:r>
              <a:rPr lang="en-US" dirty="0" smtClean="0"/>
              <a:t>which</a:t>
            </a:r>
            <a:r>
              <a:rPr lang="en-US" dirty="0"/>
              <a:t> </a:t>
            </a:r>
            <a:r>
              <a:rPr lang="en-US" dirty="0" smtClean="0"/>
              <a:t>includes </a:t>
            </a:r>
            <a:r>
              <a:rPr lang="en-US" dirty="0"/>
              <a:t>exploring the islands and to discover what </a:t>
            </a:r>
            <a:r>
              <a:rPr lang="en-US" dirty="0" smtClean="0"/>
              <a:t>the </a:t>
            </a:r>
            <a:r>
              <a:rPr lang="en-US" dirty="0"/>
              <a:t>area has to offer. One has to be smart </a:t>
            </a:r>
            <a:r>
              <a:rPr lang="en-US" dirty="0" smtClean="0"/>
              <a:t>in some fundamental </a:t>
            </a:r>
            <a:r>
              <a:rPr lang="en-US" dirty="0"/>
              <a:t>skills including general carpentry, </a:t>
            </a:r>
            <a:r>
              <a:rPr lang="en-US" dirty="0" smtClean="0"/>
              <a:t>plumbing, gardening </a:t>
            </a:r>
            <a:r>
              <a:rPr lang="en-US" dirty="0"/>
              <a:t>skills, communication </a:t>
            </a:r>
            <a:r>
              <a:rPr lang="en-US" dirty="0" smtClean="0"/>
              <a:t>skills management skills and </a:t>
            </a:r>
            <a:r>
              <a:rPr lang="en-US" dirty="0"/>
              <a:t>above all adventurous attitude. </a:t>
            </a:r>
            <a:endParaRPr lang="sk-SK" dirty="0" smtClean="0"/>
          </a:p>
        </p:txBody>
      </p:sp>
    </p:spTree>
    <p:extLst>
      <p:ext uri="{BB962C8B-B14F-4D97-AF65-F5344CB8AC3E}">
        <p14:creationId xmlns:p14="http://schemas.microsoft.com/office/powerpoint/2010/main" val="532640234"/>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UNUSUAL</a:t>
            </a:r>
            <a:r>
              <a:rPr lang="en-US" b="1" dirty="0"/>
              <a:t> JOBS</a:t>
            </a:r>
            <a:endParaRPr lang="en-US" dirty="0"/>
          </a:p>
        </p:txBody>
      </p:sp>
      <p:pic>
        <p:nvPicPr>
          <p:cNvPr id="4" name="Zástupný symbol obsah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2420888"/>
            <a:ext cx="4696481" cy="3134163"/>
          </a:xfrm>
          <a:prstGeom prst="rect">
            <a:avLst/>
          </a:prstGeom>
        </p:spPr>
      </p:pic>
      <p:sp>
        <p:nvSpPr>
          <p:cNvPr id="5" name="BlokTextu 4"/>
          <p:cNvSpPr txBox="1"/>
          <p:nvPr/>
        </p:nvSpPr>
        <p:spPr>
          <a:xfrm>
            <a:off x="5250524" y="2276872"/>
            <a:ext cx="3528392" cy="2246769"/>
          </a:xfrm>
          <a:prstGeom prst="rect">
            <a:avLst/>
          </a:prstGeom>
          <a:noFill/>
        </p:spPr>
        <p:txBody>
          <a:bodyPr wrap="square" rtlCol="0">
            <a:spAutoFit/>
          </a:bodyPr>
          <a:lstStyle/>
          <a:p>
            <a:r>
              <a:rPr lang="en-US" sz="2000" b="1" dirty="0" smtClean="0"/>
              <a:t>Hot Walker</a:t>
            </a:r>
          </a:p>
          <a:p>
            <a:r>
              <a:rPr lang="en-US" sz="2000" dirty="0" smtClean="0"/>
              <a:t>Blood </a:t>
            </a:r>
            <a:r>
              <a:rPr lang="en-US" sz="2000" dirty="0"/>
              <a:t>heat has to be cooled down after horses </a:t>
            </a:r>
            <a:r>
              <a:rPr lang="en-US" sz="2000" dirty="0" smtClean="0"/>
              <a:t>finishes </a:t>
            </a:r>
            <a:r>
              <a:rPr lang="en-US" sz="2000" dirty="0"/>
              <a:t>up the race to save them from shocks </a:t>
            </a:r>
            <a:r>
              <a:rPr lang="en-US" sz="2000" dirty="0" smtClean="0"/>
              <a:t>or </a:t>
            </a:r>
            <a:r>
              <a:rPr lang="en-US" sz="2000" dirty="0"/>
              <a:t>kidney damage. The person who </a:t>
            </a:r>
            <a:r>
              <a:rPr lang="en-US" sz="2000" dirty="0" smtClean="0"/>
              <a:t>does </a:t>
            </a:r>
            <a:r>
              <a:rPr lang="en-US" sz="2000" dirty="0"/>
              <a:t>this is the Hot Walker.</a:t>
            </a:r>
          </a:p>
        </p:txBody>
      </p:sp>
      <p:sp>
        <p:nvSpPr>
          <p:cNvPr id="6" name="Obdĺžnik 5"/>
          <p:cNvSpPr/>
          <p:nvPr/>
        </p:nvSpPr>
        <p:spPr>
          <a:xfrm>
            <a:off x="251520" y="1700808"/>
            <a:ext cx="1787669" cy="369332"/>
          </a:xfrm>
          <a:prstGeom prst="rect">
            <a:avLst/>
          </a:prstGeom>
        </p:spPr>
        <p:txBody>
          <a:bodyPr wrap="none">
            <a:spAutoFit/>
          </a:bodyPr>
          <a:lstStyle/>
          <a:p>
            <a:pPr marL="0" indent="0">
              <a:buNone/>
            </a:pPr>
            <a:r>
              <a:rPr lang="en-US" b="1" dirty="0"/>
              <a:t>Guess the job:</a:t>
            </a:r>
          </a:p>
        </p:txBody>
      </p:sp>
    </p:spTree>
    <p:extLst>
      <p:ext uri="{BB962C8B-B14F-4D97-AF65-F5344CB8AC3E}">
        <p14:creationId xmlns:p14="http://schemas.microsoft.com/office/powerpoint/2010/main" val="393115943"/>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UNUSUAL</a:t>
            </a:r>
            <a:r>
              <a:rPr lang="en-US" b="1" dirty="0"/>
              <a:t> JOBS</a:t>
            </a:r>
            <a:endParaRPr lang="en-US" dirty="0"/>
          </a:p>
        </p:txBody>
      </p:sp>
      <p:sp>
        <p:nvSpPr>
          <p:cNvPr id="3" name="Zástupný symbol obsahu 2"/>
          <p:cNvSpPr>
            <a:spLocks noGrp="1"/>
          </p:cNvSpPr>
          <p:nvPr>
            <p:ph idx="1"/>
          </p:nvPr>
        </p:nvSpPr>
        <p:spPr/>
        <p:txBody>
          <a:bodyPr/>
          <a:lstStyle/>
          <a:p>
            <a:pPr marL="0" indent="0">
              <a:buNone/>
            </a:pPr>
            <a:r>
              <a:rPr lang="en-US" sz="2000" b="1" dirty="0"/>
              <a:t>G</a:t>
            </a:r>
            <a:r>
              <a:rPr lang="en-US" sz="2000" b="1" dirty="0" smtClean="0"/>
              <a:t>uess the job:</a:t>
            </a:r>
            <a:endParaRPr lang="en-US" sz="2000" b="1" dirty="0"/>
          </a:p>
          <a:p>
            <a:pPr marL="0" indent="0">
              <a:buNone/>
            </a:pPr>
            <a:endParaRPr lang="en-US"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268163"/>
            <a:ext cx="3751008" cy="2808312"/>
          </a:xfrm>
          <a:prstGeom prst="rect">
            <a:avLst/>
          </a:prstGeom>
        </p:spPr>
      </p:pic>
      <p:sp>
        <p:nvSpPr>
          <p:cNvPr id="6" name="BlokTextu 5"/>
          <p:cNvSpPr txBox="1"/>
          <p:nvPr/>
        </p:nvSpPr>
        <p:spPr>
          <a:xfrm>
            <a:off x="4644008" y="2348880"/>
            <a:ext cx="3528392" cy="1323439"/>
          </a:xfrm>
          <a:prstGeom prst="rect">
            <a:avLst/>
          </a:prstGeom>
          <a:noFill/>
        </p:spPr>
        <p:txBody>
          <a:bodyPr wrap="square" rtlCol="0">
            <a:spAutoFit/>
          </a:bodyPr>
          <a:lstStyle/>
          <a:p>
            <a:r>
              <a:rPr lang="en-US" sz="2000" b="1" dirty="0" smtClean="0"/>
              <a:t>Oil-Rig Dive Technician</a:t>
            </a:r>
          </a:p>
          <a:p>
            <a:r>
              <a:rPr lang="en-US" sz="2000" dirty="0" smtClean="0"/>
              <a:t>You won’t stay dry while</a:t>
            </a:r>
          </a:p>
          <a:p>
            <a:r>
              <a:rPr lang="en-US" sz="2000" dirty="0" smtClean="0"/>
              <a:t>building rigs and laying pipes on the ocean floor</a:t>
            </a:r>
            <a:r>
              <a:rPr lang="en-US" sz="1200" dirty="0" smtClean="0"/>
              <a:t>.</a:t>
            </a:r>
            <a:endParaRPr lang="en-US" sz="1200" dirty="0"/>
          </a:p>
        </p:txBody>
      </p:sp>
    </p:spTree>
    <p:extLst>
      <p:ext uri="{BB962C8B-B14F-4D97-AF65-F5344CB8AC3E}">
        <p14:creationId xmlns:p14="http://schemas.microsoft.com/office/powerpoint/2010/main" val="872015499"/>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smtClean="0"/>
              <a:t>FINAL REVISION</a:t>
            </a:r>
            <a:endParaRPr lang="en-US" dirty="0"/>
          </a:p>
        </p:txBody>
      </p:sp>
      <p:sp>
        <p:nvSpPr>
          <p:cNvPr id="3" name="Zástupný symbol obsahu 2"/>
          <p:cNvSpPr>
            <a:spLocks noGrp="1"/>
          </p:cNvSpPr>
          <p:nvPr>
            <p:ph idx="1"/>
          </p:nvPr>
        </p:nvSpPr>
        <p:spPr/>
        <p:txBody>
          <a:bodyPr/>
          <a:lstStyle/>
          <a:p>
            <a:pPr marL="0" indent="0">
              <a:buNone/>
            </a:pPr>
            <a:r>
              <a:rPr lang="en-US" sz="1400" b="1" dirty="0" smtClean="0"/>
              <a:t>A/ Word formation: complete the sentences with correct forms of the word EMPLOY</a:t>
            </a:r>
            <a:endParaRPr lang="en-US" sz="1400" dirty="0" smtClean="0"/>
          </a:p>
          <a:p>
            <a:pPr>
              <a:buAutoNum type="arabicPeriod"/>
            </a:pPr>
            <a:r>
              <a:rPr lang="en-US" sz="1400" dirty="0" smtClean="0"/>
              <a:t>It is the duty of the ...................  to ensure that female workers are not discriminate.</a:t>
            </a:r>
          </a:p>
          <a:p>
            <a:pPr>
              <a:buAutoNum type="arabicPeriod"/>
            </a:pPr>
            <a:r>
              <a:rPr lang="en-US" sz="1400" dirty="0" smtClean="0"/>
              <a:t>............................  is a serious problem in some countries in Europe.</a:t>
            </a:r>
          </a:p>
          <a:p>
            <a:pPr>
              <a:buAutoNum type="arabicPeriod"/>
            </a:pPr>
            <a:r>
              <a:rPr lang="en-US" sz="1400" dirty="0" smtClean="0"/>
              <a:t>We can see from this chart that the rate of ........................ fell in the third quarter.</a:t>
            </a:r>
          </a:p>
          <a:p>
            <a:pPr>
              <a:buAutoNum type="arabicPeriod"/>
            </a:pPr>
            <a:r>
              <a:rPr lang="en-US" sz="1400" dirty="0" smtClean="0"/>
              <a:t>Some companies do not reward their ...................... as well as others do.</a:t>
            </a:r>
          </a:p>
          <a:p>
            <a:pPr>
              <a:buAutoNum type="arabicPeriod"/>
            </a:pPr>
            <a:r>
              <a:rPr lang="en-US" sz="1400" dirty="0" smtClean="0"/>
              <a:t>This company prefers to .................... people with experience rather than better qualified graduates.</a:t>
            </a:r>
          </a:p>
          <a:p>
            <a:pPr>
              <a:buAutoNum type="arabicPeriod"/>
            </a:pPr>
            <a:endParaRPr lang="en-US" sz="1400" dirty="0" smtClean="0"/>
          </a:p>
          <a:p>
            <a:pPr marL="0" indent="0">
              <a:buNone/>
            </a:pPr>
            <a:r>
              <a:rPr lang="en-US" sz="1400" b="1" dirty="0" smtClean="0"/>
              <a:t>B/ Cloze test: complete the sentences with the correct expressions</a:t>
            </a:r>
          </a:p>
          <a:p>
            <a:pPr>
              <a:buAutoNum type="arabicPeriod"/>
            </a:pPr>
            <a:r>
              <a:rPr lang="en-US" sz="1400" dirty="0" smtClean="0"/>
              <a:t>In many countries the age of .................. is now 68 or even 70.</a:t>
            </a:r>
          </a:p>
          <a:p>
            <a:pPr>
              <a:buAutoNum type="arabicPeriod"/>
            </a:pPr>
            <a:r>
              <a:rPr lang="en-US" sz="1400" dirty="0" smtClean="0"/>
              <a:t>One </a:t>
            </a:r>
            <a:r>
              <a:rPr lang="en-US" sz="1400" dirty="0"/>
              <a:t>side-effect of adopting these new technologies is that it has led to mass </a:t>
            </a:r>
            <a:r>
              <a:rPr lang="sk-SK" sz="1400" dirty="0" smtClean="0"/>
              <a:t>..................... </a:t>
            </a:r>
            <a:r>
              <a:rPr lang="en-US" sz="1400" dirty="0" smtClean="0"/>
              <a:t>in </a:t>
            </a:r>
            <a:r>
              <a:rPr lang="en-US" sz="1400" dirty="0"/>
              <a:t>the </a:t>
            </a:r>
            <a:r>
              <a:rPr lang="en-US" sz="1400" dirty="0" smtClean="0"/>
              <a:t>manufacturing industry.</a:t>
            </a:r>
          </a:p>
          <a:p>
            <a:pPr>
              <a:buAutoNum type="arabicPeriod"/>
            </a:pPr>
            <a:r>
              <a:rPr lang="en-US" sz="1400" dirty="0" smtClean="0"/>
              <a:t>In some professions, such as law, the ................</a:t>
            </a:r>
            <a:r>
              <a:rPr lang="sk-SK" sz="1400" dirty="0" smtClean="0"/>
              <a:t>........ </a:t>
            </a:r>
            <a:r>
              <a:rPr lang="en-US" sz="1400" dirty="0" smtClean="0"/>
              <a:t>are much longer than in others.</a:t>
            </a:r>
          </a:p>
          <a:p>
            <a:pPr>
              <a:buAutoNum type="arabicPeriod"/>
            </a:pPr>
            <a:r>
              <a:rPr lang="en-US" sz="1400" dirty="0" smtClean="0"/>
              <a:t>Why should I quit my job? I`m on</a:t>
            </a:r>
            <a:r>
              <a:rPr lang="sk-SK" sz="1400" dirty="0" smtClean="0"/>
              <a:t> a</a:t>
            </a:r>
            <a:r>
              <a:rPr lang="en-US" sz="1400" dirty="0" smtClean="0"/>
              <a:t> …………….. and I get on with other members of ………….. , too.</a:t>
            </a:r>
          </a:p>
          <a:p>
            <a:pPr>
              <a:buAutoNum type="arabicPeriod"/>
            </a:pPr>
            <a:r>
              <a:rPr lang="en-US" sz="1400" dirty="0" smtClean="0"/>
              <a:t>His …………………. to office manager has been his biggest career move.</a:t>
            </a:r>
          </a:p>
          <a:p>
            <a:pPr>
              <a:buAutoNum type="arabicPeriod"/>
            </a:pPr>
            <a:r>
              <a:rPr lang="en-US" sz="1400" dirty="0" smtClean="0"/>
              <a:t>Joe was ………………</a:t>
            </a:r>
            <a:r>
              <a:rPr lang="sk-SK" sz="1400" dirty="0" smtClean="0"/>
              <a:t>.................. </a:t>
            </a:r>
            <a:r>
              <a:rPr lang="en-US" sz="1400" dirty="0" smtClean="0"/>
              <a:t>because he messed up an important order, which cost his company a lot of money.</a:t>
            </a:r>
            <a:endParaRPr lang="en-US" sz="1400" dirty="0"/>
          </a:p>
        </p:txBody>
      </p:sp>
      <p:sp>
        <p:nvSpPr>
          <p:cNvPr id="6" name="Obdĺžnik 5"/>
          <p:cNvSpPr/>
          <p:nvPr/>
        </p:nvSpPr>
        <p:spPr>
          <a:xfrm>
            <a:off x="7740352" y="6093296"/>
            <a:ext cx="1080120" cy="43204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smtClean="0">
                <a:solidFill>
                  <a:schemeClr val="tx2"/>
                </a:solidFill>
              </a:rPr>
              <a:t>CHECK</a:t>
            </a:r>
            <a:endParaRPr lang="en-US" b="1" dirty="0">
              <a:solidFill>
                <a:schemeClr val="tx2"/>
              </a:solidFill>
            </a:endParaRPr>
          </a:p>
        </p:txBody>
      </p:sp>
      <p:sp>
        <p:nvSpPr>
          <p:cNvPr id="7" name="BlokTextu 6"/>
          <p:cNvSpPr txBox="1"/>
          <p:nvPr/>
        </p:nvSpPr>
        <p:spPr>
          <a:xfrm>
            <a:off x="2431215" y="1830356"/>
            <a:ext cx="867545" cy="276999"/>
          </a:xfrm>
          <a:prstGeom prst="rect">
            <a:avLst/>
          </a:prstGeom>
          <a:noFill/>
        </p:spPr>
        <p:txBody>
          <a:bodyPr wrap="none" rtlCol="0">
            <a:spAutoFit/>
          </a:bodyPr>
          <a:lstStyle/>
          <a:p>
            <a:r>
              <a:rPr lang="en-US" sz="1200" b="1" dirty="0" smtClean="0">
                <a:solidFill>
                  <a:srgbClr val="009900"/>
                </a:solidFill>
              </a:rPr>
              <a:t>employer</a:t>
            </a:r>
            <a:endParaRPr lang="en-US" sz="1200" b="1" dirty="0">
              <a:solidFill>
                <a:srgbClr val="009900"/>
              </a:solidFill>
            </a:endParaRPr>
          </a:p>
        </p:txBody>
      </p:sp>
      <p:sp>
        <p:nvSpPr>
          <p:cNvPr id="8" name="BlokTextu 7"/>
          <p:cNvSpPr txBox="1"/>
          <p:nvPr/>
        </p:nvSpPr>
        <p:spPr>
          <a:xfrm>
            <a:off x="940069" y="2060090"/>
            <a:ext cx="1295547" cy="276999"/>
          </a:xfrm>
          <a:prstGeom prst="rect">
            <a:avLst/>
          </a:prstGeom>
          <a:noFill/>
        </p:spPr>
        <p:txBody>
          <a:bodyPr wrap="none" rtlCol="0">
            <a:spAutoFit/>
          </a:bodyPr>
          <a:lstStyle/>
          <a:p>
            <a:r>
              <a:rPr lang="en-US" sz="1200" b="1" dirty="0" smtClean="0">
                <a:solidFill>
                  <a:srgbClr val="009900"/>
                </a:solidFill>
              </a:rPr>
              <a:t>Unemployment</a:t>
            </a:r>
            <a:endParaRPr lang="en-US" sz="1200" b="1" dirty="0">
              <a:solidFill>
                <a:srgbClr val="009900"/>
              </a:solidFill>
            </a:endParaRPr>
          </a:p>
        </p:txBody>
      </p:sp>
      <p:sp>
        <p:nvSpPr>
          <p:cNvPr id="9" name="BlokTextu 8"/>
          <p:cNvSpPr txBox="1"/>
          <p:nvPr/>
        </p:nvSpPr>
        <p:spPr>
          <a:xfrm>
            <a:off x="4343902" y="2326578"/>
            <a:ext cx="1090363" cy="276999"/>
          </a:xfrm>
          <a:prstGeom prst="rect">
            <a:avLst/>
          </a:prstGeom>
          <a:noFill/>
        </p:spPr>
        <p:txBody>
          <a:bodyPr wrap="none" rtlCol="0">
            <a:spAutoFit/>
          </a:bodyPr>
          <a:lstStyle/>
          <a:p>
            <a:r>
              <a:rPr lang="en-US" sz="1200" b="1" dirty="0" smtClean="0">
                <a:solidFill>
                  <a:srgbClr val="009900"/>
                </a:solidFill>
              </a:rPr>
              <a:t>employment</a:t>
            </a:r>
            <a:endParaRPr lang="en-US" sz="1200" b="1" dirty="0">
              <a:solidFill>
                <a:srgbClr val="009900"/>
              </a:solidFill>
            </a:endParaRPr>
          </a:p>
        </p:txBody>
      </p:sp>
      <p:sp>
        <p:nvSpPr>
          <p:cNvPr id="10" name="BlokTextu 9"/>
          <p:cNvSpPr txBox="1"/>
          <p:nvPr/>
        </p:nvSpPr>
        <p:spPr>
          <a:xfrm>
            <a:off x="3941660" y="2589367"/>
            <a:ext cx="978153" cy="276999"/>
          </a:xfrm>
          <a:prstGeom prst="rect">
            <a:avLst/>
          </a:prstGeom>
          <a:noFill/>
        </p:spPr>
        <p:txBody>
          <a:bodyPr wrap="none" rtlCol="0">
            <a:spAutoFit/>
          </a:bodyPr>
          <a:lstStyle/>
          <a:p>
            <a:r>
              <a:rPr lang="en-US" sz="1200" b="1" dirty="0" smtClean="0">
                <a:solidFill>
                  <a:srgbClr val="009900"/>
                </a:solidFill>
              </a:rPr>
              <a:t>employees</a:t>
            </a:r>
            <a:endParaRPr lang="en-US" sz="1200" b="1" dirty="0">
              <a:solidFill>
                <a:srgbClr val="009900"/>
              </a:solidFill>
            </a:endParaRPr>
          </a:p>
        </p:txBody>
      </p:sp>
      <p:sp>
        <p:nvSpPr>
          <p:cNvPr id="11" name="BlokTextu 10"/>
          <p:cNvSpPr txBox="1"/>
          <p:nvPr/>
        </p:nvSpPr>
        <p:spPr>
          <a:xfrm>
            <a:off x="2987824" y="2852898"/>
            <a:ext cx="723275" cy="276999"/>
          </a:xfrm>
          <a:prstGeom prst="rect">
            <a:avLst/>
          </a:prstGeom>
          <a:noFill/>
        </p:spPr>
        <p:txBody>
          <a:bodyPr wrap="none" rtlCol="0">
            <a:spAutoFit/>
          </a:bodyPr>
          <a:lstStyle/>
          <a:p>
            <a:r>
              <a:rPr lang="en-US" sz="1200" b="1" dirty="0" smtClean="0">
                <a:solidFill>
                  <a:srgbClr val="009900"/>
                </a:solidFill>
              </a:rPr>
              <a:t>employ</a:t>
            </a:r>
            <a:endParaRPr lang="en-US" sz="1200" b="1" dirty="0">
              <a:solidFill>
                <a:srgbClr val="009900"/>
              </a:solidFill>
            </a:endParaRPr>
          </a:p>
        </p:txBody>
      </p:sp>
      <p:sp>
        <p:nvSpPr>
          <p:cNvPr id="12" name="BlokTextu 11"/>
          <p:cNvSpPr txBox="1"/>
          <p:nvPr/>
        </p:nvSpPr>
        <p:spPr>
          <a:xfrm>
            <a:off x="3139254" y="3806931"/>
            <a:ext cx="934871" cy="276999"/>
          </a:xfrm>
          <a:prstGeom prst="rect">
            <a:avLst/>
          </a:prstGeom>
          <a:noFill/>
        </p:spPr>
        <p:txBody>
          <a:bodyPr wrap="none" rtlCol="0">
            <a:spAutoFit/>
          </a:bodyPr>
          <a:lstStyle/>
          <a:p>
            <a:r>
              <a:rPr lang="en-US" sz="1200" b="1" dirty="0" smtClean="0">
                <a:solidFill>
                  <a:srgbClr val="CC00FF"/>
                </a:solidFill>
              </a:rPr>
              <a:t>retirement</a:t>
            </a:r>
            <a:endParaRPr lang="en-US" sz="1200" b="1" dirty="0">
              <a:solidFill>
                <a:srgbClr val="CC00FF"/>
              </a:solidFill>
            </a:endParaRPr>
          </a:p>
        </p:txBody>
      </p:sp>
      <p:sp>
        <p:nvSpPr>
          <p:cNvPr id="13" name="BlokTextu 12"/>
          <p:cNvSpPr txBox="1"/>
          <p:nvPr/>
        </p:nvSpPr>
        <p:spPr>
          <a:xfrm>
            <a:off x="6837012" y="4061044"/>
            <a:ext cx="1184940" cy="276999"/>
          </a:xfrm>
          <a:prstGeom prst="rect">
            <a:avLst/>
          </a:prstGeom>
          <a:noFill/>
        </p:spPr>
        <p:txBody>
          <a:bodyPr wrap="none" rtlCol="0">
            <a:spAutoFit/>
          </a:bodyPr>
          <a:lstStyle/>
          <a:p>
            <a:r>
              <a:rPr lang="en-US" sz="1200" b="1" dirty="0" smtClean="0">
                <a:solidFill>
                  <a:srgbClr val="CC00FF"/>
                </a:solidFill>
              </a:rPr>
              <a:t>redundancies</a:t>
            </a:r>
            <a:endParaRPr lang="en-US" sz="1200" b="1" dirty="0">
              <a:solidFill>
                <a:srgbClr val="CC00FF"/>
              </a:solidFill>
            </a:endParaRPr>
          </a:p>
        </p:txBody>
      </p:sp>
      <p:sp>
        <p:nvSpPr>
          <p:cNvPr id="14" name="BlokTextu 13"/>
          <p:cNvSpPr txBox="1"/>
          <p:nvPr/>
        </p:nvSpPr>
        <p:spPr>
          <a:xfrm>
            <a:off x="3834425" y="4530141"/>
            <a:ext cx="1247457" cy="276999"/>
          </a:xfrm>
          <a:prstGeom prst="rect">
            <a:avLst/>
          </a:prstGeom>
          <a:noFill/>
        </p:spPr>
        <p:txBody>
          <a:bodyPr wrap="none" rtlCol="0">
            <a:spAutoFit/>
          </a:bodyPr>
          <a:lstStyle/>
          <a:p>
            <a:r>
              <a:rPr lang="en-US" sz="1200" b="1" dirty="0" smtClean="0">
                <a:solidFill>
                  <a:srgbClr val="CC00FF"/>
                </a:solidFill>
              </a:rPr>
              <a:t>working hours</a:t>
            </a:r>
            <a:endParaRPr lang="en-US" sz="1200" b="1" dirty="0">
              <a:solidFill>
                <a:srgbClr val="CC00FF"/>
              </a:solidFill>
            </a:endParaRPr>
          </a:p>
        </p:txBody>
      </p:sp>
      <p:sp>
        <p:nvSpPr>
          <p:cNvPr id="15" name="BlokTextu 14"/>
          <p:cNvSpPr txBox="1"/>
          <p:nvPr/>
        </p:nvSpPr>
        <p:spPr>
          <a:xfrm>
            <a:off x="3671518" y="4791895"/>
            <a:ext cx="1048685" cy="276999"/>
          </a:xfrm>
          <a:prstGeom prst="rect">
            <a:avLst/>
          </a:prstGeom>
          <a:noFill/>
        </p:spPr>
        <p:txBody>
          <a:bodyPr wrap="none" rtlCol="0">
            <a:spAutoFit/>
          </a:bodyPr>
          <a:lstStyle/>
          <a:p>
            <a:r>
              <a:rPr lang="en-US" sz="1200" b="1" dirty="0" smtClean="0">
                <a:solidFill>
                  <a:srgbClr val="CC00FF"/>
                </a:solidFill>
              </a:rPr>
              <a:t>good salary</a:t>
            </a:r>
            <a:endParaRPr lang="en-US" sz="1200" b="1" dirty="0">
              <a:solidFill>
                <a:srgbClr val="CC00FF"/>
              </a:solidFill>
            </a:endParaRPr>
          </a:p>
        </p:txBody>
      </p:sp>
      <p:sp>
        <p:nvSpPr>
          <p:cNvPr id="16" name="BlokTextu 15"/>
          <p:cNvSpPr txBox="1"/>
          <p:nvPr/>
        </p:nvSpPr>
        <p:spPr>
          <a:xfrm>
            <a:off x="7673208" y="4791893"/>
            <a:ext cx="508473" cy="276999"/>
          </a:xfrm>
          <a:prstGeom prst="rect">
            <a:avLst/>
          </a:prstGeom>
          <a:noFill/>
        </p:spPr>
        <p:txBody>
          <a:bodyPr wrap="none" rtlCol="0">
            <a:spAutoFit/>
          </a:bodyPr>
          <a:lstStyle/>
          <a:p>
            <a:r>
              <a:rPr lang="en-US" sz="1200" b="1" dirty="0" smtClean="0">
                <a:solidFill>
                  <a:srgbClr val="CC00FF"/>
                </a:solidFill>
              </a:rPr>
              <a:t>staff</a:t>
            </a:r>
            <a:endParaRPr lang="en-US" sz="1200" b="1" dirty="0">
              <a:solidFill>
                <a:srgbClr val="CC00FF"/>
              </a:solidFill>
            </a:endParaRPr>
          </a:p>
        </p:txBody>
      </p:sp>
      <p:sp>
        <p:nvSpPr>
          <p:cNvPr id="17" name="BlokTextu 16"/>
          <p:cNvSpPr txBox="1"/>
          <p:nvPr/>
        </p:nvSpPr>
        <p:spPr>
          <a:xfrm>
            <a:off x="1403648" y="5250220"/>
            <a:ext cx="947695" cy="276999"/>
          </a:xfrm>
          <a:prstGeom prst="rect">
            <a:avLst/>
          </a:prstGeom>
          <a:noFill/>
        </p:spPr>
        <p:txBody>
          <a:bodyPr wrap="none" rtlCol="0">
            <a:spAutoFit/>
          </a:bodyPr>
          <a:lstStyle/>
          <a:p>
            <a:r>
              <a:rPr lang="en-US" sz="1200" b="1" dirty="0" smtClean="0">
                <a:solidFill>
                  <a:srgbClr val="CC00FF"/>
                </a:solidFill>
              </a:rPr>
              <a:t>promotion</a:t>
            </a:r>
            <a:endParaRPr lang="en-US" sz="1200" b="1" dirty="0">
              <a:solidFill>
                <a:srgbClr val="CC00FF"/>
              </a:solidFill>
            </a:endParaRPr>
          </a:p>
        </p:txBody>
      </p:sp>
      <p:sp>
        <p:nvSpPr>
          <p:cNvPr id="18" name="BlokTextu 17"/>
          <p:cNvSpPr txBox="1"/>
          <p:nvPr/>
        </p:nvSpPr>
        <p:spPr>
          <a:xfrm>
            <a:off x="1615484" y="5503130"/>
            <a:ext cx="1962397" cy="276999"/>
          </a:xfrm>
          <a:prstGeom prst="rect">
            <a:avLst/>
          </a:prstGeom>
          <a:noFill/>
        </p:spPr>
        <p:txBody>
          <a:bodyPr wrap="none" rtlCol="0">
            <a:spAutoFit/>
          </a:bodyPr>
          <a:lstStyle/>
          <a:p>
            <a:r>
              <a:rPr lang="en-US" sz="1200" b="1" dirty="0" smtClean="0">
                <a:solidFill>
                  <a:srgbClr val="CC00FF"/>
                </a:solidFill>
              </a:rPr>
              <a:t>fired/ sacked/ dismissed</a:t>
            </a:r>
            <a:endParaRPr lang="en-US" sz="1200" b="1" dirty="0">
              <a:solidFill>
                <a:srgbClr val="CC00FF"/>
              </a:solidFill>
            </a:endParaRPr>
          </a:p>
        </p:txBody>
      </p:sp>
    </p:spTree>
    <p:extLst>
      <p:ext uri="{BB962C8B-B14F-4D97-AF65-F5344CB8AC3E}">
        <p14:creationId xmlns:p14="http://schemas.microsoft.com/office/powerpoint/2010/main" val="3115455963"/>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ppt_x"/>
                                          </p:val>
                                        </p:tav>
                                        <p:tav tm="100000">
                                          <p:val>
                                            <p:strVal val="#ppt_x"/>
                                          </p:val>
                                        </p:tav>
                                      </p:tavLst>
                                    </p:anim>
                                    <p:anim calcmode="lin" valueType="num">
                                      <p:cBhvr additive="base">
                                        <p:cTn id="59" dur="500" fill="hold"/>
                                        <p:tgtEl>
                                          <p:spTgt spid="1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p:cNvSpPr>
            <a:spLocks noGrp="1"/>
          </p:cNvSpPr>
          <p:nvPr>
            <p:ph type="title"/>
          </p:nvPr>
        </p:nvSpPr>
        <p:spPr/>
        <p:txBody>
          <a:bodyPr/>
          <a:lstStyle/>
          <a:p>
            <a:pPr eaLnBrk="1" hangingPunct="1"/>
            <a:r>
              <a:rPr lang="sk-SK" altLang="en-US" b="1" smtClean="0"/>
              <a:t>KEY VOCABULARY</a:t>
            </a:r>
            <a:endParaRPr lang="en-US" altLang="en-US" b="1" smtClean="0"/>
          </a:p>
        </p:txBody>
      </p:sp>
      <p:sp>
        <p:nvSpPr>
          <p:cNvPr id="8" name="Zástupný symbol obsahu 7"/>
          <p:cNvSpPr>
            <a:spLocks noGrp="1"/>
          </p:cNvSpPr>
          <p:nvPr>
            <p:ph idx="1"/>
          </p:nvPr>
        </p:nvSpPr>
        <p:spPr/>
        <p:txBody>
          <a:bodyPr/>
          <a:lstStyle/>
          <a:p>
            <a:pPr marL="0" indent="0" eaLnBrk="1" hangingPunct="1">
              <a:buFontTx/>
              <a:buNone/>
              <a:defRPr/>
            </a:pPr>
            <a:r>
              <a:rPr lang="en-US" sz="2800" b="1" dirty="0" smtClean="0"/>
              <a:t>Complete the sentences with these words:</a:t>
            </a:r>
          </a:p>
          <a:p>
            <a:pPr marL="0" indent="0" eaLnBrk="1" hangingPunct="1">
              <a:buFontTx/>
              <a:buNone/>
              <a:defRPr/>
            </a:pPr>
            <a:r>
              <a:rPr lang="en-US" sz="2400" dirty="0" smtClean="0">
                <a:solidFill>
                  <a:schemeClr val="accent1">
                    <a:lumMod val="50000"/>
                  </a:schemeClr>
                </a:solidFill>
              </a:rPr>
              <a:t>career, job, profession, work, occupation</a:t>
            </a:r>
          </a:p>
          <a:p>
            <a:pPr marL="0" indent="0" eaLnBrk="1" hangingPunct="1">
              <a:buFontTx/>
              <a:buNone/>
              <a:defRPr/>
            </a:pPr>
            <a:endParaRPr lang="en-US" sz="2400" dirty="0" smtClean="0">
              <a:solidFill>
                <a:schemeClr val="accent1">
                  <a:lumMod val="50000"/>
                </a:schemeClr>
              </a:solidFill>
            </a:endParaRPr>
          </a:p>
          <a:p>
            <a:pPr marL="457200" indent="-457200" eaLnBrk="1" hangingPunct="1">
              <a:spcAft>
                <a:spcPts val="1200"/>
              </a:spcAft>
              <a:buFontTx/>
              <a:buAutoNum type="arabicPeriod"/>
              <a:defRPr/>
            </a:pPr>
            <a:r>
              <a:rPr lang="en-US" sz="2400" dirty="0" smtClean="0"/>
              <a:t>She`s got a good …………..  in a bank.</a:t>
            </a:r>
          </a:p>
          <a:p>
            <a:pPr marL="457200" indent="-457200" eaLnBrk="1" hangingPunct="1">
              <a:spcAft>
                <a:spcPts val="1200"/>
              </a:spcAft>
              <a:buFontTx/>
              <a:buAutoNum type="arabicPeriod"/>
              <a:defRPr/>
            </a:pPr>
            <a:r>
              <a:rPr lang="en-US" sz="2400" dirty="0" smtClean="0"/>
              <a:t>Tidying my bedroom was hard ……………!</a:t>
            </a:r>
          </a:p>
          <a:p>
            <a:pPr marL="457200" indent="-457200" eaLnBrk="1" hangingPunct="1">
              <a:spcAft>
                <a:spcPts val="1200"/>
              </a:spcAft>
              <a:buFontTx/>
              <a:buAutoNum type="arabicPeriod"/>
              <a:defRPr/>
            </a:pPr>
            <a:r>
              <a:rPr lang="en-US" sz="2400" dirty="0" smtClean="0"/>
              <a:t>Law, medicine and teaching are respected ....................</a:t>
            </a:r>
          </a:p>
          <a:p>
            <a:pPr marL="457200" indent="-457200" eaLnBrk="1" hangingPunct="1">
              <a:spcAft>
                <a:spcPts val="1200"/>
              </a:spcAft>
              <a:buFontTx/>
              <a:buAutoNum type="arabicPeriod"/>
              <a:defRPr/>
            </a:pPr>
            <a:r>
              <a:rPr lang="en-US" sz="2400" dirty="0" smtClean="0"/>
              <a:t>He had a successful .................. as a journalist.</a:t>
            </a:r>
          </a:p>
          <a:p>
            <a:pPr marL="457200" indent="-457200" eaLnBrk="1" hangingPunct="1">
              <a:spcAft>
                <a:spcPts val="1200"/>
              </a:spcAft>
              <a:buFontTx/>
              <a:buAutoNum type="arabicPeriod"/>
              <a:defRPr/>
            </a:pPr>
            <a:r>
              <a:rPr lang="en-US" sz="2400" dirty="0" smtClean="0"/>
              <a:t>Please, fill your .................... in this form </a:t>
            </a:r>
          </a:p>
          <a:p>
            <a:pPr marL="0" indent="0" eaLnBrk="1" hangingPunct="1">
              <a:buNone/>
              <a:defRPr/>
            </a:pPr>
            <a:endParaRPr lang="en-US" sz="2400" dirty="0" smtClean="0"/>
          </a:p>
          <a:p>
            <a:pPr marL="0" indent="0" eaLnBrk="1" hangingPunct="1">
              <a:buFontTx/>
              <a:buNone/>
              <a:defRPr/>
            </a:pPr>
            <a:endParaRPr lang="en-US" sz="2800" dirty="0" smtClean="0">
              <a:solidFill>
                <a:schemeClr val="accent1">
                  <a:lumMod val="50000"/>
                </a:schemeClr>
              </a:solidFill>
            </a:endParaRPr>
          </a:p>
        </p:txBody>
      </p:sp>
      <p:sp>
        <p:nvSpPr>
          <p:cNvPr id="11" name="BlokTextu 10"/>
          <p:cNvSpPr txBox="1">
            <a:spLocks noChangeArrowheads="1"/>
          </p:cNvSpPr>
          <p:nvPr/>
        </p:nvSpPr>
        <p:spPr bwMode="auto">
          <a:xfrm>
            <a:off x="3557534" y="2552510"/>
            <a:ext cx="122396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0066"/>
                </a:solidFill>
              </a:rPr>
              <a:t>job</a:t>
            </a:r>
            <a:endParaRPr lang="en-US" altLang="en-US" sz="2000" b="1" dirty="0">
              <a:solidFill>
                <a:srgbClr val="FF0066"/>
              </a:solidFill>
            </a:endParaRPr>
          </a:p>
        </p:txBody>
      </p:sp>
      <p:sp>
        <p:nvSpPr>
          <p:cNvPr id="14" name="BlokTextu 13"/>
          <p:cNvSpPr txBox="1">
            <a:spLocks noChangeArrowheads="1"/>
          </p:cNvSpPr>
          <p:nvPr/>
        </p:nvSpPr>
        <p:spPr bwMode="auto">
          <a:xfrm>
            <a:off x="5430543" y="3284984"/>
            <a:ext cx="100744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0066"/>
                </a:solidFill>
              </a:rPr>
              <a:t>work</a:t>
            </a:r>
            <a:endParaRPr lang="en-US" altLang="en-US" sz="2000" b="1" dirty="0">
              <a:solidFill>
                <a:srgbClr val="FF0066"/>
              </a:solidFill>
            </a:endParaRPr>
          </a:p>
        </p:txBody>
      </p:sp>
      <p:sp>
        <p:nvSpPr>
          <p:cNvPr id="15" name="BlokTextu 14"/>
          <p:cNvSpPr txBox="1">
            <a:spLocks noChangeArrowheads="1"/>
          </p:cNvSpPr>
          <p:nvPr/>
        </p:nvSpPr>
        <p:spPr bwMode="auto">
          <a:xfrm>
            <a:off x="6875462" y="3858791"/>
            <a:ext cx="17289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0066"/>
                </a:solidFill>
              </a:rPr>
              <a:t>professions</a:t>
            </a:r>
            <a:endParaRPr lang="en-US" altLang="en-US" sz="2000" b="1" dirty="0">
              <a:solidFill>
                <a:srgbClr val="FF0066"/>
              </a:solidFill>
            </a:endParaRPr>
          </a:p>
        </p:txBody>
      </p:sp>
      <p:sp>
        <p:nvSpPr>
          <p:cNvPr id="16" name="BlokTextu 15"/>
          <p:cNvSpPr txBox="1">
            <a:spLocks noChangeArrowheads="1"/>
          </p:cNvSpPr>
          <p:nvPr/>
        </p:nvSpPr>
        <p:spPr bwMode="auto">
          <a:xfrm>
            <a:off x="4066541" y="4437112"/>
            <a:ext cx="1223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0066"/>
                </a:solidFill>
              </a:rPr>
              <a:t>career</a:t>
            </a:r>
            <a:endParaRPr lang="en-US" altLang="en-US" sz="2000" b="1" dirty="0">
              <a:solidFill>
                <a:srgbClr val="FF0066"/>
              </a:solidFill>
            </a:endParaRPr>
          </a:p>
        </p:txBody>
      </p:sp>
      <p:sp>
        <p:nvSpPr>
          <p:cNvPr id="17" name="BlokTextu 16"/>
          <p:cNvSpPr txBox="1">
            <a:spLocks noChangeArrowheads="1"/>
          </p:cNvSpPr>
          <p:nvPr/>
        </p:nvSpPr>
        <p:spPr bwMode="auto">
          <a:xfrm>
            <a:off x="3097160" y="5013176"/>
            <a:ext cx="168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2000" b="1" dirty="0" smtClean="0">
                <a:solidFill>
                  <a:srgbClr val="FF0066"/>
                </a:solidFill>
              </a:rPr>
              <a:t>occupation</a:t>
            </a:r>
            <a:endParaRPr lang="en-US" altLang="en-US" sz="2000" b="1" dirty="0">
              <a:solidFill>
                <a:srgbClr val="FF0066"/>
              </a:solidFill>
            </a:endParaRPr>
          </a:p>
        </p:txBody>
      </p:sp>
      <p:sp>
        <p:nvSpPr>
          <p:cNvPr id="9" name="Obdĺžnik 8"/>
          <p:cNvSpPr/>
          <p:nvPr/>
        </p:nvSpPr>
        <p:spPr>
          <a:xfrm>
            <a:off x="7740352" y="6093296"/>
            <a:ext cx="1080120" cy="43204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smtClean="0">
                <a:solidFill>
                  <a:schemeClr val="tx2"/>
                </a:solidFill>
              </a:rPr>
              <a:t>CHECK</a:t>
            </a:r>
            <a:endParaRPr lang="en-US" b="1" dirty="0">
              <a:solidFill>
                <a:schemeClr val="tx2"/>
              </a:solidFill>
            </a:endParaRPr>
          </a:p>
        </p:txBody>
      </p:sp>
    </p:spTree>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1"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HOMEWORK</a:t>
            </a:r>
            <a:endParaRPr lang="en-US" b="1" dirty="0"/>
          </a:p>
        </p:txBody>
      </p:sp>
      <p:sp>
        <p:nvSpPr>
          <p:cNvPr id="5" name="BlokTextu 4"/>
          <p:cNvSpPr txBox="1"/>
          <p:nvPr/>
        </p:nvSpPr>
        <p:spPr>
          <a:xfrm>
            <a:off x="467544" y="1772816"/>
            <a:ext cx="8813631" cy="615553"/>
          </a:xfrm>
          <a:prstGeom prst="rect">
            <a:avLst/>
          </a:prstGeom>
          <a:noFill/>
        </p:spPr>
        <p:txBody>
          <a:bodyPr wrap="none" rtlCol="0">
            <a:spAutoFit/>
          </a:bodyPr>
          <a:lstStyle/>
          <a:p>
            <a:pPr marL="342900" indent="-342900">
              <a:buAutoNum type="arabicPeriod"/>
            </a:pPr>
            <a:r>
              <a:rPr lang="en-US" b="1" dirty="0" smtClean="0"/>
              <a:t>Describe your parents` jobs and your future job: </a:t>
            </a:r>
            <a:r>
              <a:rPr lang="en-US" sz="1600" dirty="0" smtClean="0"/>
              <a:t>name of the job, working hours, </a:t>
            </a:r>
          </a:p>
          <a:p>
            <a:r>
              <a:rPr lang="en-US" sz="1600" dirty="0" smtClean="0"/>
              <a:t>activities at work, qualities and skills needed, advantages, disadvantages and possible risks</a:t>
            </a:r>
            <a:endParaRPr lang="en-US" sz="1600" dirty="0"/>
          </a:p>
        </p:txBody>
      </p:sp>
      <p:sp>
        <p:nvSpPr>
          <p:cNvPr id="6" name="BlokTextu 5"/>
          <p:cNvSpPr txBox="1"/>
          <p:nvPr/>
        </p:nvSpPr>
        <p:spPr>
          <a:xfrm>
            <a:off x="467544" y="2463309"/>
            <a:ext cx="3044423" cy="369332"/>
          </a:xfrm>
          <a:prstGeom prst="rect">
            <a:avLst/>
          </a:prstGeom>
          <a:noFill/>
        </p:spPr>
        <p:txBody>
          <a:bodyPr wrap="none" rtlCol="0">
            <a:spAutoFit/>
          </a:bodyPr>
          <a:lstStyle/>
          <a:p>
            <a:r>
              <a:rPr lang="en-US" b="1" dirty="0" smtClean="0"/>
              <a:t>2. Find more unusual jobs</a:t>
            </a:r>
            <a:endParaRPr lang="en-US" b="1" dirty="0"/>
          </a:p>
        </p:txBody>
      </p:sp>
      <p:sp>
        <p:nvSpPr>
          <p:cNvPr id="7" name="BlokTextu 6"/>
          <p:cNvSpPr txBox="1"/>
          <p:nvPr/>
        </p:nvSpPr>
        <p:spPr>
          <a:xfrm>
            <a:off x="467544" y="3212976"/>
            <a:ext cx="2826415" cy="369332"/>
          </a:xfrm>
          <a:prstGeom prst="rect">
            <a:avLst/>
          </a:prstGeom>
          <a:noFill/>
        </p:spPr>
        <p:txBody>
          <a:bodyPr wrap="none" rtlCol="0">
            <a:spAutoFit/>
          </a:bodyPr>
          <a:lstStyle/>
          <a:p>
            <a:r>
              <a:rPr lang="en-US" b="1" dirty="0" smtClean="0"/>
              <a:t>3. Explain these quotes</a:t>
            </a:r>
            <a:r>
              <a:rPr lang="sk-SK" b="1" dirty="0" smtClean="0"/>
              <a:t>:</a:t>
            </a:r>
            <a:endParaRPr lang="en-US" b="1" dirty="0"/>
          </a:p>
        </p:txBody>
      </p:sp>
      <p:sp>
        <p:nvSpPr>
          <p:cNvPr id="8" name="BlokTextu 7"/>
          <p:cNvSpPr txBox="1"/>
          <p:nvPr/>
        </p:nvSpPr>
        <p:spPr>
          <a:xfrm>
            <a:off x="1887163" y="3791693"/>
            <a:ext cx="5929828" cy="646331"/>
          </a:xfrm>
          <a:prstGeom prst="rect">
            <a:avLst/>
          </a:prstGeom>
          <a:noFill/>
        </p:spPr>
        <p:txBody>
          <a:bodyPr wrap="none" rtlCol="0">
            <a:spAutoFit/>
          </a:bodyPr>
          <a:lstStyle/>
          <a:p>
            <a:r>
              <a:rPr lang="en-US" b="1" i="1" dirty="0" smtClean="0">
                <a:solidFill>
                  <a:srgbClr val="00CC99"/>
                </a:solidFill>
              </a:rPr>
              <a:t>„The person who is waiting for something to turn up</a:t>
            </a:r>
          </a:p>
          <a:p>
            <a:r>
              <a:rPr lang="en-US" b="1" i="1" dirty="0" smtClean="0">
                <a:solidFill>
                  <a:srgbClr val="00CC99"/>
                </a:solidFill>
              </a:rPr>
              <a:t> might start with their shirt sleeves“          </a:t>
            </a:r>
            <a:r>
              <a:rPr lang="en-US" sz="1200" i="1" dirty="0" smtClean="0">
                <a:solidFill>
                  <a:srgbClr val="00CC99"/>
                </a:solidFill>
              </a:rPr>
              <a:t>G. </a:t>
            </a:r>
            <a:r>
              <a:rPr lang="en-US" sz="1200" i="1" dirty="0" err="1" smtClean="0">
                <a:solidFill>
                  <a:srgbClr val="00CC99"/>
                </a:solidFill>
              </a:rPr>
              <a:t>Henricks</a:t>
            </a:r>
            <a:endParaRPr lang="en-US" sz="1200" i="1" dirty="0">
              <a:solidFill>
                <a:srgbClr val="00CC99"/>
              </a:solidFill>
            </a:endParaRPr>
          </a:p>
        </p:txBody>
      </p:sp>
      <p:sp>
        <p:nvSpPr>
          <p:cNvPr id="9" name="BlokTextu 8"/>
          <p:cNvSpPr txBox="1"/>
          <p:nvPr/>
        </p:nvSpPr>
        <p:spPr>
          <a:xfrm>
            <a:off x="1887163" y="4797152"/>
            <a:ext cx="4935967" cy="646331"/>
          </a:xfrm>
          <a:prstGeom prst="rect">
            <a:avLst/>
          </a:prstGeom>
          <a:noFill/>
        </p:spPr>
        <p:txBody>
          <a:bodyPr wrap="none" rtlCol="0">
            <a:spAutoFit/>
          </a:bodyPr>
          <a:lstStyle/>
          <a:p>
            <a:r>
              <a:rPr lang="sk-SK" b="1" i="1" dirty="0" smtClean="0">
                <a:solidFill>
                  <a:srgbClr val="00CC99"/>
                </a:solidFill>
              </a:rPr>
              <a:t>„</a:t>
            </a:r>
            <a:r>
              <a:rPr lang="en-US" b="1" i="1" dirty="0" smtClean="0">
                <a:solidFill>
                  <a:srgbClr val="00CC99"/>
                </a:solidFill>
              </a:rPr>
              <a:t>God gives every bird its food, but he does </a:t>
            </a:r>
          </a:p>
          <a:p>
            <a:r>
              <a:rPr lang="en-US" b="1" i="1" dirty="0" smtClean="0">
                <a:solidFill>
                  <a:srgbClr val="00CC99"/>
                </a:solidFill>
              </a:rPr>
              <a:t>not throw it into its nests.“                </a:t>
            </a:r>
            <a:r>
              <a:rPr lang="en-US" sz="1200" i="1" dirty="0" err="1" smtClean="0">
                <a:solidFill>
                  <a:srgbClr val="00CC99"/>
                </a:solidFill>
              </a:rPr>
              <a:t>J.G.Holland</a:t>
            </a:r>
            <a:endParaRPr lang="en-US" sz="1200" i="1" dirty="0">
              <a:solidFill>
                <a:srgbClr val="00CC99"/>
              </a:solidFill>
            </a:endParaRPr>
          </a:p>
        </p:txBody>
      </p:sp>
    </p:spTree>
    <p:extLst>
      <p:ext uri="{BB962C8B-B14F-4D97-AF65-F5344CB8AC3E}">
        <p14:creationId xmlns:p14="http://schemas.microsoft.com/office/powerpoint/2010/main" val="297231529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par>
                          <p:cTn id="16" fill="hold">
                            <p:stCondLst>
                              <p:cond delay="2250"/>
                            </p:stCondLst>
                            <p:childTnLst>
                              <p:par>
                                <p:cTn id="17" presetID="21" presetClass="entr" presetSubtype="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2)">
                                      <p:cBhvr>
                                        <p:cTn id="19" dur="2000"/>
                                        <p:tgtEl>
                                          <p:spTgt spid="8"/>
                                        </p:tgtEl>
                                      </p:cBhvr>
                                    </p:animEffect>
                                  </p:childTnLst>
                                </p:cTn>
                              </p:par>
                            </p:childTnLst>
                          </p:cTn>
                        </p:par>
                        <p:par>
                          <p:cTn id="20" fill="hold">
                            <p:stCondLst>
                              <p:cond delay="4250"/>
                            </p:stCondLst>
                            <p:childTnLst>
                              <p:par>
                                <p:cTn id="21" presetID="21" presetClass="entr" presetSubtype="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2)">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sk-SK" altLang="en-US" b="1" smtClean="0"/>
              <a:t>KEY VOCABULARY</a:t>
            </a:r>
            <a:endParaRPr lang="en-US" altLang="en-US" b="1" smtClean="0"/>
          </a:p>
        </p:txBody>
      </p:sp>
      <p:sp>
        <p:nvSpPr>
          <p:cNvPr id="5123" name="Zástupný symbol obsahu 2"/>
          <p:cNvSpPr>
            <a:spLocks noGrp="1"/>
          </p:cNvSpPr>
          <p:nvPr>
            <p:ph idx="1"/>
          </p:nvPr>
        </p:nvSpPr>
        <p:spPr>
          <a:xfrm>
            <a:off x="374650" y="1535113"/>
            <a:ext cx="8229600" cy="4525962"/>
          </a:xfrm>
        </p:spPr>
        <p:txBody>
          <a:bodyPr/>
          <a:lstStyle/>
          <a:p>
            <a:pPr marL="0" indent="0" eaLnBrk="1" hangingPunct="1">
              <a:buFontTx/>
              <a:buNone/>
            </a:pPr>
            <a:r>
              <a:rPr lang="en-US" altLang="en-US" sz="2400" b="1" dirty="0" smtClean="0"/>
              <a:t>Match these groups of expressions with the correct title:</a:t>
            </a:r>
            <a:r>
              <a:rPr lang="sk-SK" altLang="en-US" sz="2400" b="1" dirty="0" smtClean="0"/>
              <a:t> </a:t>
            </a:r>
            <a:r>
              <a:rPr lang="en-US" altLang="en-US" sz="1400" dirty="0" smtClean="0"/>
              <a:t>(click on the bubbles to check your ideas)</a:t>
            </a:r>
          </a:p>
          <a:p>
            <a:pPr marL="0" indent="0" eaLnBrk="1" hangingPunct="1">
              <a:buFontTx/>
              <a:buNone/>
            </a:pPr>
            <a:endParaRPr lang="en-US" altLang="en-US" sz="2800" b="1" dirty="0" smtClean="0"/>
          </a:p>
          <a:p>
            <a:pPr marL="0" indent="0" eaLnBrk="1" hangingPunct="1">
              <a:buFontTx/>
              <a:buNone/>
            </a:pPr>
            <a:endParaRPr lang="en-US" altLang="en-US" sz="2800" b="1" dirty="0" smtClean="0"/>
          </a:p>
        </p:txBody>
      </p:sp>
      <p:sp>
        <p:nvSpPr>
          <p:cNvPr id="4" name="BlokTextu 3"/>
          <p:cNvSpPr txBox="1">
            <a:spLocks noChangeArrowheads="1"/>
          </p:cNvSpPr>
          <p:nvPr/>
        </p:nvSpPr>
        <p:spPr bwMode="auto">
          <a:xfrm>
            <a:off x="179388" y="2420938"/>
            <a:ext cx="1655762" cy="369887"/>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sk-SK" altLang="en-US" b="1" dirty="0"/>
              <a:t>CAREERS</a:t>
            </a:r>
            <a:endParaRPr lang="en-US" altLang="en-US" b="1" dirty="0"/>
          </a:p>
        </p:txBody>
      </p:sp>
      <p:sp>
        <p:nvSpPr>
          <p:cNvPr id="5125" name="BlokTextu 4"/>
          <p:cNvSpPr txBox="1">
            <a:spLocks noChangeArrowheads="1"/>
          </p:cNvSpPr>
          <p:nvPr/>
        </p:nvSpPr>
        <p:spPr bwMode="auto">
          <a:xfrm>
            <a:off x="2843213" y="2416175"/>
            <a:ext cx="2305050" cy="369888"/>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sk-SK" altLang="en-US" b="1"/>
              <a:t>SKILLED  WORK</a:t>
            </a:r>
            <a:endParaRPr lang="en-US" altLang="en-US" b="1"/>
          </a:p>
        </p:txBody>
      </p:sp>
      <p:sp>
        <p:nvSpPr>
          <p:cNvPr id="5126" name="BlokTextu 5"/>
          <p:cNvSpPr txBox="1">
            <a:spLocks noChangeArrowheads="1"/>
          </p:cNvSpPr>
          <p:nvPr/>
        </p:nvSpPr>
        <p:spPr bwMode="auto">
          <a:xfrm>
            <a:off x="6227763" y="2416175"/>
            <a:ext cx="2376487" cy="369888"/>
          </a:xfrm>
          <a:prstGeom prst="rect">
            <a:avLst/>
          </a:prstGeom>
          <a:solidFill>
            <a:srgbClr val="CC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sk-SK" altLang="en-US" b="1"/>
              <a:t>UNSKILLED WORK</a:t>
            </a:r>
            <a:endParaRPr lang="en-US" altLang="en-US" b="1"/>
          </a:p>
        </p:txBody>
      </p:sp>
      <p:sp>
        <p:nvSpPr>
          <p:cNvPr id="5" name="Ovál 4"/>
          <p:cNvSpPr/>
          <p:nvPr/>
        </p:nvSpPr>
        <p:spPr>
          <a:xfrm>
            <a:off x="2627065" y="2984376"/>
            <a:ext cx="3744416" cy="24482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t>
            </a:r>
            <a:r>
              <a:rPr lang="en-US" dirty="0" smtClean="0">
                <a:solidFill>
                  <a:schemeClr val="tx1"/>
                </a:solidFill>
              </a:rPr>
              <a:t>edicine       art       business</a:t>
            </a:r>
            <a:endParaRPr lang="en-US" dirty="0">
              <a:solidFill>
                <a:schemeClr val="tx1"/>
              </a:solidFill>
            </a:endParaRPr>
          </a:p>
          <a:p>
            <a:pPr algn="ctr"/>
            <a:r>
              <a:rPr lang="en-US" dirty="0">
                <a:solidFill>
                  <a:schemeClr val="tx1"/>
                </a:solidFill>
              </a:rPr>
              <a:t>i</a:t>
            </a:r>
            <a:r>
              <a:rPr lang="en-US" dirty="0" smtClean="0">
                <a:solidFill>
                  <a:schemeClr val="tx1"/>
                </a:solidFill>
              </a:rPr>
              <a:t>nformation technology       design          law      science</a:t>
            </a:r>
          </a:p>
          <a:p>
            <a:pPr algn="ctr"/>
            <a:endParaRPr lang="en-US" dirty="0">
              <a:solidFill>
                <a:schemeClr val="tx1"/>
              </a:solidFill>
            </a:endParaRPr>
          </a:p>
          <a:p>
            <a:pPr algn="ctr"/>
            <a:endParaRPr lang="en-US" dirty="0">
              <a:solidFill>
                <a:schemeClr val="tx1"/>
              </a:solidFill>
            </a:endParaRPr>
          </a:p>
        </p:txBody>
      </p:sp>
      <p:sp>
        <p:nvSpPr>
          <p:cNvPr id="6" name="Ovál 5"/>
          <p:cNvSpPr/>
          <p:nvPr/>
        </p:nvSpPr>
        <p:spPr>
          <a:xfrm>
            <a:off x="6200031" y="4388532"/>
            <a:ext cx="2880320"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labourer</a:t>
            </a:r>
            <a:r>
              <a:rPr lang="en-US" dirty="0" smtClean="0">
                <a:solidFill>
                  <a:schemeClr val="tx1"/>
                </a:solidFill>
              </a:rPr>
              <a:t>         street sweeper     doorkeeper</a:t>
            </a:r>
          </a:p>
          <a:p>
            <a:pPr algn="ctr"/>
            <a:r>
              <a:rPr lang="en-US" dirty="0">
                <a:solidFill>
                  <a:schemeClr val="tx1"/>
                </a:solidFill>
              </a:rPr>
              <a:t>d</a:t>
            </a:r>
            <a:r>
              <a:rPr lang="en-US" dirty="0" smtClean="0">
                <a:solidFill>
                  <a:schemeClr val="tx1"/>
                </a:solidFill>
              </a:rPr>
              <a:t>elivery man  </a:t>
            </a:r>
            <a:endParaRPr lang="en-US" dirty="0">
              <a:solidFill>
                <a:schemeClr val="tx1"/>
              </a:solidFill>
            </a:endParaRPr>
          </a:p>
        </p:txBody>
      </p:sp>
      <p:sp>
        <p:nvSpPr>
          <p:cNvPr id="9" name="Ovál 8"/>
          <p:cNvSpPr/>
          <p:nvPr/>
        </p:nvSpPr>
        <p:spPr>
          <a:xfrm>
            <a:off x="179388" y="4208512"/>
            <a:ext cx="2447677" cy="18127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a:t>
            </a:r>
            <a:r>
              <a:rPr lang="en-US" dirty="0" smtClean="0">
                <a:solidFill>
                  <a:schemeClr val="tx1"/>
                </a:solidFill>
              </a:rPr>
              <a:t>arpenter  electrician  plumber librarian</a:t>
            </a:r>
            <a:endParaRPr lang="en-US" dirty="0">
              <a:solidFill>
                <a:schemeClr val="tx1"/>
              </a:solidFill>
            </a:endParaRPr>
          </a:p>
        </p:txBody>
      </p:sp>
      <p:sp>
        <p:nvSpPr>
          <p:cNvPr id="18" name="BlokTextu 17"/>
          <p:cNvSpPr txBox="1"/>
          <p:nvPr/>
        </p:nvSpPr>
        <p:spPr>
          <a:xfrm>
            <a:off x="3023532" y="4666344"/>
            <a:ext cx="3018775" cy="369332"/>
          </a:xfrm>
          <a:prstGeom prst="rect">
            <a:avLst/>
          </a:prstGeom>
          <a:noFill/>
        </p:spPr>
        <p:txBody>
          <a:bodyPr wrap="none" rtlCol="0">
            <a:spAutoFit/>
          </a:bodyPr>
          <a:lstStyle/>
          <a:p>
            <a:r>
              <a:rPr lang="en-US" b="1" dirty="0"/>
              <a:t>e</a:t>
            </a:r>
            <a:r>
              <a:rPr lang="en-US" b="1" dirty="0" smtClean="0"/>
              <a:t>ngineering  construction</a:t>
            </a:r>
            <a:endParaRPr lang="en-US" b="1" dirty="0"/>
          </a:p>
        </p:txBody>
      </p:sp>
      <p:sp>
        <p:nvSpPr>
          <p:cNvPr id="2" name="BlokTextu 1"/>
          <p:cNvSpPr txBox="1"/>
          <p:nvPr/>
        </p:nvSpPr>
        <p:spPr>
          <a:xfrm>
            <a:off x="2531870" y="5114900"/>
            <a:ext cx="3817071" cy="1077218"/>
          </a:xfrm>
          <a:prstGeom prst="rect">
            <a:avLst/>
          </a:prstGeom>
          <a:solidFill>
            <a:srgbClr val="FFFF00"/>
          </a:solidFill>
        </p:spPr>
        <p:txBody>
          <a:bodyPr wrap="none" rtlCol="0">
            <a:spAutoFit/>
          </a:bodyPr>
          <a:lstStyle/>
          <a:p>
            <a:r>
              <a:rPr lang="en-US" sz="1600" b="1" dirty="0" smtClean="0"/>
              <a:t>Engineering</a:t>
            </a:r>
            <a:r>
              <a:rPr lang="en-US" sz="1600" dirty="0" smtClean="0"/>
              <a:t> </a:t>
            </a:r>
            <a:r>
              <a:rPr lang="en-US" sz="1600" dirty="0" err="1" smtClean="0"/>
              <a:t>i</a:t>
            </a:r>
            <a:r>
              <a:rPr lang="sk-SK" sz="1600" dirty="0" smtClean="0"/>
              <a:t>s</a:t>
            </a:r>
            <a:r>
              <a:rPr lang="en-US" sz="1600" dirty="0" smtClean="0"/>
              <a:t> designing and building </a:t>
            </a:r>
          </a:p>
          <a:p>
            <a:r>
              <a:rPr lang="en-US" sz="1600" dirty="0" smtClean="0"/>
              <a:t>roads, bridges and railways</a:t>
            </a:r>
            <a:r>
              <a:rPr lang="sk-SK" sz="1600" dirty="0" smtClean="0"/>
              <a:t>.</a:t>
            </a:r>
          </a:p>
          <a:p>
            <a:r>
              <a:rPr lang="en-US" sz="1600" b="1" dirty="0" smtClean="0"/>
              <a:t>Construction</a:t>
            </a:r>
            <a:r>
              <a:rPr lang="en-US" sz="1600" dirty="0" smtClean="0"/>
              <a:t> is designing and building </a:t>
            </a:r>
          </a:p>
          <a:p>
            <a:r>
              <a:rPr lang="en-US" sz="1600" dirty="0" smtClean="0"/>
              <a:t>different types of</a:t>
            </a:r>
            <a:r>
              <a:rPr lang="sk-SK" sz="1600" dirty="0" smtClean="0"/>
              <a:t> </a:t>
            </a:r>
            <a:r>
              <a:rPr lang="sk-SK" sz="1600" dirty="0" err="1" smtClean="0"/>
              <a:t>buildings</a:t>
            </a:r>
            <a:r>
              <a:rPr lang="sk-SK" sz="1600" dirty="0" smtClean="0"/>
              <a:t>.</a:t>
            </a:r>
            <a:endParaRPr lang="en-US" sz="1600" dirty="0"/>
          </a:p>
        </p:txBody>
      </p:sp>
    </p:spTree>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
                                        </p:tgtEl>
                                        <p:attrNameLst>
                                          <p:attrName>fillcolor</p:attrName>
                                        </p:attrNameLst>
                                      </p:cBhvr>
                                      <p:to>
                                        <a:srgbClr val="00CC00"/>
                                      </p:to>
                                    </p:animClr>
                                    <p:set>
                                      <p:cBhvr>
                                        <p:cTn id="7" dur="2000" fill="hold"/>
                                        <p:tgtEl>
                                          <p:spTgt spid="5"/>
                                        </p:tgtEl>
                                        <p:attrNameLst>
                                          <p:attrName>fill.type</p:attrName>
                                        </p:attrNameLst>
                                      </p:cBhvr>
                                      <p:to>
                                        <p:strVal val="solid"/>
                                      </p:to>
                                    </p:set>
                                    <p:set>
                                      <p:cBhvr>
                                        <p:cTn id="8" dur="20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6"/>
                                        </p:tgtEl>
                                        <p:attrNameLst>
                                          <p:attrName>fillcolor</p:attrName>
                                        </p:attrNameLst>
                                      </p:cBhvr>
                                      <p:to>
                                        <a:srgbClr val="CC00FF"/>
                                      </p:to>
                                    </p:animClr>
                                    <p:set>
                                      <p:cBhvr>
                                        <p:cTn id="14" dur="2000" fill="hold"/>
                                        <p:tgtEl>
                                          <p:spTgt spid="6"/>
                                        </p:tgtEl>
                                        <p:attrNameLst>
                                          <p:attrName>fill.type</p:attrName>
                                        </p:attrNameLst>
                                      </p:cBhvr>
                                      <p:to>
                                        <p:strVal val="solid"/>
                                      </p:to>
                                    </p:set>
                                    <p:set>
                                      <p:cBhvr>
                                        <p:cTn id="15" dur="20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9"/>
                                        </p:tgtEl>
                                        <p:attrNameLst>
                                          <p:attrName>fillcolor</p:attrName>
                                        </p:attrNameLst>
                                      </p:cBhvr>
                                      <p:to>
                                        <a:srgbClr val="0033CC"/>
                                      </p:to>
                                    </p:animClr>
                                    <p:set>
                                      <p:cBhvr>
                                        <p:cTn id="21" dur="2000" fill="hold"/>
                                        <p:tgtEl>
                                          <p:spTgt spid="9"/>
                                        </p:tgtEl>
                                        <p:attrNameLst>
                                          <p:attrName>fill.type</p:attrName>
                                        </p:attrNameLst>
                                      </p:cBhvr>
                                      <p:to>
                                        <p:strVal val="solid"/>
                                      </p:to>
                                    </p:set>
                                    <p:set>
                                      <p:cBhvr>
                                        <p:cTn id="22"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p:cNvSpPr>
            <a:spLocks noGrp="1"/>
          </p:cNvSpPr>
          <p:nvPr>
            <p:ph type="title"/>
          </p:nvPr>
        </p:nvSpPr>
        <p:spPr/>
        <p:txBody>
          <a:bodyPr/>
          <a:lstStyle/>
          <a:p>
            <a:pPr eaLnBrk="1" hangingPunct="1"/>
            <a:r>
              <a:rPr lang="sk-SK" altLang="en-US" b="1" smtClean="0"/>
              <a:t>KEY VOCABULARY</a:t>
            </a:r>
            <a:endParaRPr lang="en-US" altLang="en-US" b="1" smtClean="0"/>
          </a:p>
        </p:txBody>
      </p:sp>
      <p:sp>
        <p:nvSpPr>
          <p:cNvPr id="3" name="Zástupný symbol obsahu 2"/>
          <p:cNvSpPr>
            <a:spLocks noGrp="1"/>
          </p:cNvSpPr>
          <p:nvPr>
            <p:ph idx="1"/>
          </p:nvPr>
        </p:nvSpPr>
        <p:spPr/>
        <p:txBody>
          <a:bodyPr/>
          <a:lstStyle/>
          <a:p>
            <a:pPr marL="0" indent="0" eaLnBrk="1" hangingPunct="1">
              <a:buFontTx/>
              <a:buNone/>
              <a:defRPr/>
            </a:pPr>
            <a:r>
              <a:rPr lang="en-US" sz="2800" b="1" dirty="0" smtClean="0"/>
              <a:t>Translate these sentences into your mother tongue:</a:t>
            </a:r>
          </a:p>
          <a:p>
            <a:pPr marL="457200" indent="-457200" eaLnBrk="1" hangingPunct="1">
              <a:buFontTx/>
              <a:buAutoNum type="arabicPeriod"/>
              <a:defRPr/>
            </a:pPr>
            <a:r>
              <a:rPr lang="en-US" sz="2400" dirty="0" smtClean="0"/>
              <a:t>I work </a:t>
            </a:r>
            <a:r>
              <a:rPr lang="en-US" sz="2400" dirty="0" smtClean="0">
                <a:solidFill>
                  <a:srgbClr val="CC00FF"/>
                </a:solidFill>
              </a:rPr>
              <a:t>nine-to-five</a:t>
            </a:r>
            <a:r>
              <a:rPr lang="en-US" sz="2400" dirty="0" smtClean="0"/>
              <a:t>.</a:t>
            </a:r>
          </a:p>
          <a:p>
            <a:pPr marL="457200" indent="-457200" eaLnBrk="1" hangingPunct="1">
              <a:buFontTx/>
              <a:buAutoNum type="arabicPeriod"/>
              <a:defRPr/>
            </a:pPr>
            <a:r>
              <a:rPr lang="en-US" sz="2400" dirty="0" smtClean="0"/>
              <a:t>What do you </a:t>
            </a:r>
            <a:r>
              <a:rPr lang="en-US" sz="2400" dirty="0" smtClean="0">
                <a:solidFill>
                  <a:srgbClr val="CC00FF"/>
                </a:solidFill>
              </a:rPr>
              <a:t>do for a living</a:t>
            </a:r>
            <a:r>
              <a:rPr lang="en-US" sz="2400" dirty="0" smtClean="0"/>
              <a:t>?</a:t>
            </a:r>
          </a:p>
          <a:p>
            <a:pPr marL="457200" indent="-457200" eaLnBrk="1" hangingPunct="1">
              <a:buFontTx/>
              <a:buAutoNum type="arabicPeriod"/>
              <a:defRPr/>
            </a:pPr>
            <a:r>
              <a:rPr lang="en-US" sz="2400" dirty="0" smtClean="0"/>
              <a:t>I`ve </a:t>
            </a:r>
            <a:r>
              <a:rPr lang="en-US" sz="2400" dirty="0" smtClean="0">
                <a:solidFill>
                  <a:srgbClr val="CC00FF"/>
                </a:solidFill>
              </a:rPr>
              <a:t>been offered a job </a:t>
            </a:r>
            <a:r>
              <a:rPr lang="en-US" sz="2400" dirty="0" smtClean="0"/>
              <a:t>in Paris.</a:t>
            </a:r>
          </a:p>
          <a:p>
            <a:pPr marL="457200" indent="-457200" eaLnBrk="1" hangingPunct="1">
              <a:buFontTx/>
              <a:buAutoNum type="arabicPeriod"/>
              <a:defRPr/>
            </a:pPr>
            <a:r>
              <a:rPr lang="en-US" sz="2400" dirty="0" smtClean="0"/>
              <a:t>She </a:t>
            </a:r>
            <a:r>
              <a:rPr lang="en-US" sz="2400" dirty="0" smtClean="0">
                <a:solidFill>
                  <a:srgbClr val="CC00FF"/>
                </a:solidFill>
              </a:rPr>
              <a:t>does shift-work</a:t>
            </a:r>
            <a:r>
              <a:rPr lang="en-US" sz="2400" dirty="0" smtClean="0"/>
              <a:t>.</a:t>
            </a:r>
          </a:p>
          <a:p>
            <a:pPr marL="457200" indent="-457200" eaLnBrk="1" hangingPunct="1">
              <a:buFontTx/>
              <a:buAutoNum type="arabicPeriod"/>
              <a:defRPr/>
            </a:pPr>
            <a:r>
              <a:rPr lang="en-US" sz="2400" dirty="0" smtClean="0"/>
              <a:t>I`ve got </a:t>
            </a:r>
            <a:r>
              <a:rPr lang="en-US" sz="2400" dirty="0" smtClean="0">
                <a:solidFill>
                  <a:srgbClr val="CC00FF"/>
                </a:solidFill>
              </a:rPr>
              <a:t>a summer job </a:t>
            </a:r>
            <a:r>
              <a:rPr lang="en-US" sz="2400" dirty="0" smtClean="0"/>
              <a:t>in a garage.</a:t>
            </a:r>
          </a:p>
          <a:p>
            <a:pPr marL="457200" indent="-457200" eaLnBrk="1" hangingPunct="1">
              <a:buFontTx/>
              <a:buAutoNum type="arabicPeriod"/>
              <a:defRPr/>
            </a:pPr>
            <a:r>
              <a:rPr lang="en-US" sz="2400" dirty="0" smtClean="0"/>
              <a:t>Do you </a:t>
            </a:r>
            <a:r>
              <a:rPr lang="en-US" sz="2400" dirty="0" smtClean="0">
                <a:solidFill>
                  <a:srgbClr val="CC00FF"/>
                </a:solidFill>
              </a:rPr>
              <a:t>work-part time </a:t>
            </a:r>
            <a:r>
              <a:rPr lang="en-US" sz="2400" dirty="0" smtClean="0"/>
              <a:t>or </a:t>
            </a:r>
            <a:r>
              <a:rPr lang="en-US" sz="2400" dirty="0" smtClean="0">
                <a:solidFill>
                  <a:srgbClr val="CC00FF"/>
                </a:solidFill>
              </a:rPr>
              <a:t>full-time</a:t>
            </a:r>
            <a:r>
              <a:rPr lang="en-US" sz="2400" dirty="0" smtClean="0"/>
              <a:t>?</a:t>
            </a:r>
          </a:p>
          <a:p>
            <a:pPr marL="457200" indent="-457200" eaLnBrk="1" hangingPunct="1">
              <a:buFontTx/>
              <a:buAutoNum type="arabicPeriod"/>
              <a:defRPr/>
            </a:pPr>
            <a:r>
              <a:rPr lang="en-US" sz="2400" dirty="0" smtClean="0"/>
              <a:t>He`s </a:t>
            </a:r>
            <a:r>
              <a:rPr lang="en-US" sz="2400" dirty="0" smtClean="0">
                <a:solidFill>
                  <a:srgbClr val="CC00FF"/>
                </a:solidFill>
              </a:rPr>
              <a:t>got the sack </a:t>
            </a:r>
            <a:r>
              <a:rPr lang="en-US" sz="2400" dirty="0" smtClean="0"/>
              <a:t>and now is </a:t>
            </a:r>
            <a:r>
              <a:rPr lang="en-US" sz="2400" dirty="0" smtClean="0">
                <a:solidFill>
                  <a:srgbClr val="CC00FF"/>
                </a:solidFill>
              </a:rPr>
              <a:t>unemployed</a:t>
            </a:r>
            <a:r>
              <a:rPr lang="en-US" sz="2400" dirty="0" smtClean="0"/>
              <a:t>.</a:t>
            </a:r>
          </a:p>
        </p:txBody>
      </p:sp>
    </p:spTree>
  </p:cSld>
  <p:clrMapOvr>
    <a:masterClrMapping/>
  </p:clrMapOvr>
  <p:transition spd="slow" advClick="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smtClean="0"/>
              <a:t>MAKING A DECISION</a:t>
            </a:r>
            <a:endParaRPr lang="en-US" b="1" dirty="0"/>
          </a:p>
        </p:txBody>
      </p:sp>
      <p:sp>
        <p:nvSpPr>
          <p:cNvPr id="3" name="Zástupný symbol obsahu 2"/>
          <p:cNvSpPr>
            <a:spLocks noGrp="1"/>
          </p:cNvSpPr>
          <p:nvPr>
            <p:ph idx="1"/>
          </p:nvPr>
        </p:nvSpPr>
        <p:spPr/>
        <p:txBody>
          <a:bodyPr/>
          <a:lstStyle/>
          <a:p>
            <a:pPr marL="0" indent="0">
              <a:buNone/>
            </a:pPr>
            <a:r>
              <a:rPr lang="en-US" sz="2800" b="1" dirty="0" smtClean="0"/>
              <a:t>What helps people to choose the ideal job for them</a:t>
            </a:r>
            <a:r>
              <a:rPr lang="sk-SK" sz="2800" b="1" dirty="0" smtClean="0"/>
              <a:t>?</a:t>
            </a:r>
            <a:endParaRPr lang="en-US" sz="2800" b="1" dirty="0"/>
          </a:p>
        </p:txBody>
      </p:sp>
      <p:sp>
        <p:nvSpPr>
          <p:cNvPr id="4" name="BlokTextu 3"/>
          <p:cNvSpPr txBox="1"/>
          <p:nvPr/>
        </p:nvSpPr>
        <p:spPr>
          <a:xfrm>
            <a:off x="1187624" y="2924944"/>
            <a:ext cx="3839513" cy="46166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solidFill>
                  <a:srgbClr val="CC00FF"/>
                </a:solidFill>
              </a:rPr>
              <a:t>their personal qualities</a:t>
            </a:r>
            <a:endParaRPr lang="en-US" sz="2400" b="1" dirty="0">
              <a:solidFill>
                <a:srgbClr val="CC00FF"/>
              </a:solidFill>
            </a:endParaRPr>
          </a:p>
        </p:txBody>
      </p:sp>
      <p:sp>
        <p:nvSpPr>
          <p:cNvPr id="5" name="BlokTextu 4"/>
          <p:cNvSpPr txBox="1"/>
          <p:nvPr/>
        </p:nvSpPr>
        <p:spPr>
          <a:xfrm>
            <a:off x="1619672" y="3717032"/>
            <a:ext cx="3995004" cy="46166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solidFill>
                  <a:srgbClr val="CC00FF"/>
                </a:solidFill>
              </a:rPr>
              <a:t>their skills and interests</a:t>
            </a:r>
            <a:endParaRPr lang="en-US" sz="2400" b="1" dirty="0">
              <a:solidFill>
                <a:srgbClr val="CC00FF"/>
              </a:solidFill>
            </a:endParaRPr>
          </a:p>
        </p:txBody>
      </p:sp>
      <p:sp>
        <p:nvSpPr>
          <p:cNvPr id="6" name="BlokTextu 5"/>
          <p:cNvSpPr txBox="1"/>
          <p:nvPr/>
        </p:nvSpPr>
        <p:spPr>
          <a:xfrm>
            <a:off x="2353969" y="4553922"/>
            <a:ext cx="4538422" cy="461665"/>
          </a:xfrm>
          <a:prstGeom prst="rect">
            <a:avLst/>
          </a:prstGeom>
          <a:noFill/>
        </p:spPr>
        <p:txBody>
          <a:bodyPr wrap="none" rtlCol="0">
            <a:spAutoFit/>
          </a:bodyPr>
          <a:lstStyle/>
          <a:p>
            <a:pPr marL="285750" indent="-285750">
              <a:buFont typeface="Arial" panose="020B0604020202020204" pitchFamily="34" charset="0"/>
              <a:buChar char="•"/>
            </a:pPr>
            <a:r>
              <a:rPr lang="en-US" sz="2400" b="1" dirty="0" smtClean="0">
                <a:solidFill>
                  <a:srgbClr val="CC00FF"/>
                </a:solidFill>
              </a:rPr>
              <a:t>their education possibilities</a:t>
            </a:r>
            <a:endParaRPr lang="en-US" sz="2400" b="1" dirty="0">
              <a:solidFill>
                <a:srgbClr val="CC00FF"/>
              </a:solidFill>
            </a:endParaRPr>
          </a:p>
        </p:txBody>
      </p:sp>
    </p:spTree>
    <p:extLst>
      <p:ext uri="{BB962C8B-B14F-4D97-AF65-F5344CB8AC3E}">
        <p14:creationId xmlns:p14="http://schemas.microsoft.com/office/powerpoint/2010/main" val="8321328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499"/>
                                          </p:stCondLst>
                                        </p:cTn>
                                        <p:tgtEl>
                                          <p:spTgt spid="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500"/>
                                  </p:stCondLst>
                                  <p:childTnLst>
                                    <p:set>
                                      <p:cBhvr>
                                        <p:cTn id="1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b="1" dirty="0"/>
              <a:t>MAKING A DECISION</a:t>
            </a:r>
            <a:endParaRPr lang="en-US" dirty="0"/>
          </a:p>
        </p:txBody>
      </p:sp>
      <p:sp>
        <p:nvSpPr>
          <p:cNvPr id="3" name="Zástupný symbol obsahu 2"/>
          <p:cNvSpPr>
            <a:spLocks noGrp="1"/>
          </p:cNvSpPr>
          <p:nvPr>
            <p:ph idx="1"/>
          </p:nvPr>
        </p:nvSpPr>
        <p:spPr/>
        <p:txBody>
          <a:bodyPr/>
          <a:lstStyle/>
          <a:p>
            <a:pPr marL="0" indent="0">
              <a:buNone/>
            </a:pPr>
            <a:r>
              <a:rPr lang="en-US" sz="2400" b="1" dirty="0" smtClean="0"/>
              <a:t>Psychological analysis suggests ideal jobs for different types of people. Try to guess them:</a:t>
            </a:r>
          </a:p>
          <a:p>
            <a:pPr marL="0" indent="0">
              <a:buNone/>
            </a:pPr>
            <a:r>
              <a:rPr lang="en-US" sz="2400" dirty="0" smtClean="0"/>
              <a:t>a/ for people good at dealing with other people:</a:t>
            </a:r>
          </a:p>
          <a:p>
            <a:pPr marL="0" indent="0">
              <a:buNone/>
            </a:pPr>
            <a:endParaRPr lang="en-US" sz="2400" dirty="0" smtClean="0"/>
          </a:p>
          <a:p>
            <a:pPr marL="0" indent="0">
              <a:buNone/>
            </a:pPr>
            <a:r>
              <a:rPr lang="en-US" sz="2400" dirty="0" smtClean="0"/>
              <a:t>b/ for practical people:</a:t>
            </a:r>
          </a:p>
          <a:p>
            <a:pPr marL="0" indent="0">
              <a:buNone/>
            </a:pPr>
            <a:endParaRPr lang="en-US" sz="2400" dirty="0" smtClean="0"/>
          </a:p>
          <a:p>
            <a:pPr marL="0" indent="0">
              <a:buNone/>
            </a:pPr>
            <a:r>
              <a:rPr lang="en-US" sz="2400" dirty="0" smtClean="0"/>
              <a:t>c/ for creative people:</a:t>
            </a:r>
          </a:p>
          <a:p>
            <a:pPr marL="0" indent="0">
              <a:buNone/>
            </a:pPr>
            <a:endParaRPr lang="en-US" sz="2400" dirty="0" smtClean="0"/>
          </a:p>
          <a:p>
            <a:pPr marL="0" indent="0">
              <a:buNone/>
            </a:pPr>
            <a:r>
              <a:rPr lang="en-US" sz="2400" dirty="0" smtClean="0"/>
              <a:t>d/ for dynamic people:</a:t>
            </a:r>
          </a:p>
          <a:p>
            <a:pPr marL="0" indent="0">
              <a:buNone/>
            </a:pPr>
            <a:endParaRPr lang="en-US" sz="2400" dirty="0"/>
          </a:p>
        </p:txBody>
      </p:sp>
      <p:sp>
        <p:nvSpPr>
          <p:cNvPr id="4" name="Obdĺžnik 3"/>
          <p:cNvSpPr/>
          <p:nvPr/>
        </p:nvSpPr>
        <p:spPr>
          <a:xfrm>
            <a:off x="7740352" y="6093296"/>
            <a:ext cx="1080120" cy="43204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smtClean="0">
                <a:solidFill>
                  <a:schemeClr val="tx2"/>
                </a:solidFill>
              </a:rPr>
              <a:t>CHECK</a:t>
            </a:r>
            <a:endParaRPr lang="en-US" b="1" dirty="0">
              <a:solidFill>
                <a:schemeClr val="tx2"/>
              </a:solidFill>
            </a:endParaRPr>
          </a:p>
        </p:txBody>
      </p:sp>
      <p:sp>
        <p:nvSpPr>
          <p:cNvPr id="5" name="BlokTextu 4"/>
          <p:cNvSpPr txBox="1"/>
          <p:nvPr/>
        </p:nvSpPr>
        <p:spPr>
          <a:xfrm>
            <a:off x="2950096" y="3002280"/>
            <a:ext cx="3878113" cy="369332"/>
          </a:xfrm>
          <a:prstGeom prst="rect">
            <a:avLst/>
          </a:prstGeom>
          <a:solidFill>
            <a:srgbClr val="00FFFF"/>
          </a:solidFill>
        </p:spPr>
        <p:txBody>
          <a:bodyPr wrap="none" rtlCol="0">
            <a:spAutoFit/>
          </a:bodyPr>
          <a:lstStyle/>
          <a:p>
            <a:r>
              <a:rPr lang="en-US" dirty="0" smtClean="0">
                <a:solidFill>
                  <a:schemeClr val="tx2"/>
                </a:solidFill>
              </a:rPr>
              <a:t>doctor, nurse, teacher, social worker</a:t>
            </a:r>
            <a:endParaRPr lang="en-US" dirty="0">
              <a:solidFill>
                <a:schemeClr val="tx2"/>
              </a:solidFill>
            </a:endParaRPr>
          </a:p>
        </p:txBody>
      </p:sp>
      <p:sp>
        <p:nvSpPr>
          <p:cNvPr id="6" name="BlokTextu 5"/>
          <p:cNvSpPr txBox="1"/>
          <p:nvPr/>
        </p:nvSpPr>
        <p:spPr>
          <a:xfrm>
            <a:off x="2950096" y="3933056"/>
            <a:ext cx="5019387" cy="369332"/>
          </a:xfrm>
          <a:prstGeom prst="rect">
            <a:avLst/>
          </a:prstGeom>
          <a:solidFill>
            <a:srgbClr val="00FFFF"/>
          </a:solidFill>
        </p:spPr>
        <p:txBody>
          <a:bodyPr wrap="none" rtlCol="0">
            <a:spAutoFit/>
          </a:bodyPr>
          <a:lstStyle/>
          <a:p>
            <a:r>
              <a:rPr lang="en-US" dirty="0" smtClean="0">
                <a:solidFill>
                  <a:schemeClr val="tx2"/>
                </a:solidFill>
              </a:rPr>
              <a:t>accountant, PC programmer, machine designer</a:t>
            </a:r>
            <a:endParaRPr lang="en-US" dirty="0">
              <a:solidFill>
                <a:schemeClr val="tx2"/>
              </a:solidFill>
            </a:endParaRPr>
          </a:p>
        </p:txBody>
      </p:sp>
      <p:sp>
        <p:nvSpPr>
          <p:cNvPr id="7" name="BlokTextu 6"/>
          <p:cNvSpPr txBox="1"/>
          <p:nvPr/>
        </p:nvSpPr>
        <p:spPr>
          <a:xfrm>
            <a:off x="2950344" y="4725144"/>
            <a:ext cx="4237122" cy="369332"/>
          </a:xfrm>
          <a:prstGeom prst="rect">
            <a:avLst/>
          </a:prstGeom>
          <a:solidFill>
            <a:srgbClr val="00FFFF"/>
          </a:solidFill>
        </p:spPr>
        <p:txBody>
          <a:bodyPr wrap="none" rtlCol="0">
            <a:spAutoFit/>
          </a:bodyPr>
          <a:lstStyle/>
          <a:p>
            <a:r>
              <a:rPr lang="en-US" dirty="0" smtClean="0">
                <a:solidFill>
                  <a:schemeClr val="tx2"/>
                </a:solidFill>
              </a:rPr>
              <a:t>journalist, artist, fashion designer, writer</a:t>
            </a:r>
            <a:endParaRPr lang="en-US" dirty="0">
              <a:solidFill>
                <a:schemeClr val="tx2"/>
              </a:solidFill>
            </a:endParaRPr>
          </a:p>
        </p:txBody>
      </p:sp>
      <p:sp>
        <p:nvSpPr>
          <p:cNvPr id="8" name="BlokTextu 7"/>
          <p:cNvSpPr txBox="1"/>
          <p:nvPr/>
        </p:nvSpPr>
        <p:spPr>
          <a:xfrm>
            <a:off x="2950344" y="5589240"/>
            <a:ext cx="4339650" cy="369332"/>
          </a:xfrm>
          <a:prstGeom prst="rect">
            <a:avLst/>
          </a:prstGeom>
          <a:solidFill>
            <a:srgbClr val="00FFFF"/>
          </a:solidFill>
        </p:spPr>
        <p:txBody>
          <a:bodyPr wrap="none" rtlCol="0">
            <a:spAutoFit/>
          </a:bodyPr>
          <a:lstStyle/>
          <a:p>
            <a:r>
              <a:rPr lang="en-US" dirty="0" smtClean="0">
                <a:solidFill>
                  <a:schemeClr val="tx2"/>
                </a:solidFill>
              </a:rPr>
              <a:t>directors, managers, politicians, lawyers </a:t>
            </a:r>
            <a:endParaRPr lang="en-US" dirty="0">
              <a:solidFill>
                <a:schemeClr val="tx2"/>
              </a:solidFill>
            </a:endParaRPr>
          </a:p>
        </p:txBody>
      </p:sp>
    </p:spTree>
    <p:extLst>
      <p:ext uri="{BB962C8B-B14F-4D97-AF65-F5344CB8AC3E}">
        <p14:creationId xmlns:p14="http://schemas.microsoft.com/office/powerpoint/2010/main" val="1322736360"/>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smtClean="0"/>
              <a:t>LOOKING FOR A JOB</a:t>
            </a:r>
            <a:endParaRPr lang="en-US" dirty="0"/>
          </a:p>
        </p:txBody>
      </p:sp>
      <p:sp>
        <p:nvSpPr>
          <p:cNvPr id="3" name="Zástupný symbol obsahu 2"/>
          <p:cNvSpPr>
            <a:spLocks noGrp="1"/>
          </p:cNvSpPr>
          <p:nvPr>
            <p:ph idx="1"/>
          </p:nvPr>
        </p:nvSpPr>
        <p:spPr/>
        <p:txBody>
          <a:bodyPr/>
          <a:lstStyle/>
          <a:p>
            <a:r>
              <a:rPr lang="en-US" sz="2400" b="1" dirty="0" smtClean="0"/>
              <a:t>during the study:</a:t>
            </a:r>
          </a:p>
          <a:p>
            <a:pPr marL="0" indent="0">
              <a:buNone/>
            </a:pPr>
            <a:r>
              <a:rPr lang="en-US" sz="2400" dirty="0" smtClean="0"/>
              <a:t>a/ follow the job trends </a:t>
            </a:r>
          </a:p>
          <a:p>
            <a:pPr marL="0" indent="0">
              <a:buNone/>
            </a:pPr>
            <a:r>
              <a:rPr lang="en-US" sz="2400" dirty="0" smtClean="0"/>
              <a:t>b/ have part-time or summer jobs to get 	some experience and information about open positions</a:t>
            </a:r>
            <a:endParaRPr lang="en-US" sz="2400" dirty="0"/>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3429000"/>
            <a:ext cx="4841170" cy="3060509"/>
          </a:xfrm>
          <a:prstGeom prst="rect">
            <a:avLst/>
          </a:prstGeom>
        </p:spPr>
      </p:pic>
    </p:spTree>
    <p:extLst>
      <p:ext uri="{BB962C8B-B14F-4D97-AF65-F5344CB8AC3E}">
        <p14:creationId xmlns:p14="http://schemas.microsoft.com/office/powerpoint/2010/main" val="3629416304"/>
      </p:ext>
    </p:extLst>
  </p:cSld>
  <p:clrMapOvr>
    <a:masterClrMapping/>
  </p:clrMapOvr>
  <p:transition spd="slow" advClick="0">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b="1" dirty="0"/>
              <a:t>LOOKING FOR A JOB</a:t>
            </a:r>
            <a:endParaRPr lang="en-US" dirty="0"/>
          </a:p>
        </p:txBody>
      </p:sp>
      <p:sp>
        <p:nvSpPr>
          <p:cNvPr id="3" name="Zástupný symbol obsahu 2"/>
          <p:cNvSpPr>
            <a:spLocks noGrp="1"/>
          </p:cNvSpPr>
          <p:nvPr>
            <p:ph idx="1"/>
          </p:nvPr>
        </p:nvSpPr>
        <p:spPr/>
        <p:txBody>
          <a:bodyPr/>
          <a:lstStyle/>
          <a:p>
            <a:r>
              <a:rPr lang="en-US" sz="2400" b="1" dirty="0" smtClean="0"/>
              <a:t>after the study:</a:t>
            </a:r>
            <a:endParaRPr lang="sk-SK" sz="2400" b="1" dirty="0" smtClean="0"/>
          </a:p>
          <a:p>
            <a:pPr marL="0" indent="0">
              <a:buNone/>
            </a:pPr>
            <a:endParaRPr lang="en-US" sz="2400" b="1" dirty="0" smtClean="0"/>
          </a:p>
          <a:p>
            <a:pPr marL="0" indent="0">
              <a:buNone/>
            </a:pPr>
            <a:r>
              <a:rPr lang="en-US" sz="2400" dirty="0" smtClean="0"/>
              <a:t>a/ visit an employment agency</a:t>
            </a:r>
          </a:p>
          <a:p>
            <a:pPr marL="0" indent="0">
              <a:buNone/>
            </a:pPr>
            <a:r>
              <a:rPr lang="en-US" sz="2400" dirty="0" smtClean="0"/>
              <a:t>b/ ask your relatives and friends</a:t>
            </a:r>
          </a:p>
          <a:p>
            <a:pPr marL="0" indent="0">
              <a:buNone/>
            </a:pPr>
            <a:r>
              <a:rPr lang="en-US" sz="2400" dirty="0" smtClean="0"/>
              <a:t>c/ send </a:t>
            </a:r>
            <a:r>
              <a:rPr lang="en-US" sz="2400" b="1" dirty="0" smtClean="0">
                <a:solidFill>
                  <a:srgbClr val="FF0066"/>
                </a:solidFill>
              </a:rPr>
              <a:t>cover letters </a:t>
            </a:r>
            <a:r>
              <a:rPr lang="en-US" sz="2400" dirty="0" smtClean="0"/>
              <a:t>and your </a:t>
            </a:r>
            <a:r>
              <a:rPr lang="en-US" sz="2400" b="1" dirty="0" smtClean="0">
                <a:solidFill>
                  <a:srgbClr val="FF0066"/>
                </a:solidFill>
              </a:rPr>
              <a:t>CV</a:t>
            </a:r>
          </a:p>
          <a:p>
            <a:pPr marL="0" indent="0">
              <a:buNone/>
            </a:pPr>
            <a:r>
              <a:rPr lang="en-US" sz="2400" dirty="0" smtClean="0"/>
              <a:t>d/ prepare for .............................</a:t>
            </a:r>
          </a:p>
        </p:txBody>
      </p:sp>
      <p:sp>
        <p:nvSpPr>
          <p:cNvPr id="7" name="BlokTextu 6"/>
          <p:cNvSpPr txBox="1"/>
          <p:nvPr/>
        </p:nvSpPr>
        <p:spPr>
          <a:xfrm>
            <a:off x="2411760" y="3717032"/>
            <a:ext cx="2606034" cy="461665"/>
          </a:xfrm>
          <a:prstGeom prst="rect">
            <a:avLst/>
          </a:prstGeom>
          <a:noFill/>
        </p:spPr>
        <p:txBody>
          <a:bodyPr wrap="none" rtlCol="0">
            <a:spAutoFit/>
          </a:bodyPr>
          <a:lstStyle/>
          <a:p>
            <a:r>
              <a:rPr lang="sk-SK" sz="2400" b="1" dirty="0" smtClean="0">
                <a:solidFill>
                  <a:srgbClr val="FF0066"/>
                </a:solidFill>
              </a:rPr>
              <a:t>JOB INTERVIEW</a:t>
            </a:r>
            <a:endParaRPr lang="en-US" sz="2400" b="1" dirty="0">
              <a:solidFill>
                <a:srgbClr val="FF0066"/>
              </a:solidFill>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2492896"/>
            <a:ext cx="3816424" cy="3991532"/>
          </a:xfrm>
          <a:prstGeom prst="rect">
            <a:avLst/>
          </a:prstGeom>
        </p:spPr>
      </p:pic>
    </p:spTree>
    <p:extLst>
      <p:ext uri="{BB962C8B-B14F-4D97-AF65-F5344CB8AC3E}">
        <p14:creationId xmlns:p14="http://schemas.microsoft.com/office/powerpoint/2010/main" val="142580197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 calcmode="lin" valueType="num">
                                      <p:cBhvr>
                                        <p:cTn id="9" dur="2000" fill="hold"/>
                                        <p:tgtEl>
                                          <p:spTgt spid="7"/>
                                        </p:tgtEl>
                                        <p:attrNameLst>
                                          <p:attrName>style.rotation</p:attrName>
                                        </p:attrNameLst>
                                      </p:cBhvr>
                                      <p:tavLst>
                                        <p:tav tm="0">
                                          <p:val>
                                            <p:fltVal val="90"/>
                                          </p:val>
                                        </p:tav>
                                        <p:tav tm="100000">
                                          <p:val>
                                            <p:fltVal val="0"/>
                                          </p:val>
                                        </p:tav>
                                      </p:tavLst>
                                    </p:anim>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5091502" y="3088256"/>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p:cNvSpPr>
            <a:spLocks noGrp="1"/>
          </p:cNvSpPr>
          <p:nvPr>
            <p:ph type="title"/>
          </p:nvPr>
        </p:nvSpPr>
        <p:spPr/>
        <p:txBody>
          <a:bodyPr/>
          <a:lstStyle/>
          <a:p>
            <a:r>
              <a:rPr lang="sk-SK" b="1" dirty="0" smtClean="0"/>
              <a:t>JOB INTERVIEW</a:t>
            </a:r>
            <a:endParaRPr lang="en-US" b="1" dirty="0"/>
          </a:p>
        </p:txBody>
      </p:sp>
      <p:sp>
        <p:nvSpPr>
          <p:cNvPr id="3" name="Zástupný symbol obsahu 2"/>
          <p:cNvSpPr>
            <a:spLocks noGrp="1"/>
          </p:cNvSpPr>
          <p:nvPr>
            <p:ph idx="1"/>
          </p:nvPr>
        </p:nvSpPr>
        <p:spPr/>
        <p:txBody>
          <a:bodyPr/>
          <a:lstStyle/>
          <a:p>
            <a:pPr marL="0" indent="0">
              <a:buNone/>
            </a:pPr>
            <a:r>
              <a:rPr lang="en-US" sz="2400" b="1" dirty="0" smtClean="0"/>
              <a:t>How to do your best in an interview?</a:t>
            </a:r>
          </a:p>
          <a:p>
            <a:pPr marL="457200" indent="-457200">
              <a:buAutoNum type="arabicPeriod"/>
            </a:pPr>
            <a:r>
              <a:rPr lang="en-US" sz="2000" dirty="0" smtClean="0"/>
              <a:t>Be punctual </a:t>
            </a:r>
          </a:p>
          <a:p>
            <a:pPr marL="457200" indent="-457200">
              <a:buAutoNum type="arabicPeriod"/>
            </a:pPr>
            <a:r>
              <a:rPr lang="en-US" sz="2000" u="sng" dirty="0" smtClean="0"/>
              <a:t>Dress up </a:t>
            </a:r>
          </a:p>
          <a:p>
            <a:pPr marL="457200" indent="-457200">
              <a:buAutoNum type="arabicPeriod"/>
            </a:pPr>
            <a:r>
              <a:rPr lang="en-US" sz="2000" u="sng" dirty="0" smtClean="0"/>
              <a:t>Write down </a:t>
            </a:r>
            <a:r>
              <a:rPr lang="en-US" sz="2000" dirty="0" smtClean="0"/>
              <a:t>your strengths  and weaknesses</a:t>
            </a:r>
          </a:p>
          <a:p>
            <a:pPr marL="457200" indent="-457200">
              <a:buAutoNum type="arabicPeriod"/>
            </a:pPr>
            <a:r>
              <a:rPr lang="en-US" sz="2000" u="sng" dirty="0" smtClean="0"/>
              <a:t>Make up </a:t>
            </a:r>
            <a:r>
              <a:rPr lang="en-US" sz="2000" dirty="0" smtClean="0"/>
              <a:t>information about yourself</a:t>
            </a:r>
          </a:p>
          <a:p>
            <a:pPr marL="457200" indent="-457200">
              <a:buAutoNum type="arabicPeriod"/>
            </a:pPr>
            <a:r>
              <a:rPr lang="en-US" sz="2000" u="sng" dirty="0" smtClean="0"/>
              <a:t>Make out </a:t>
            </a:r>
            <a:r>
              <a:rPr lang="en-US" sz="2000" dirty="0" smtClean="0"/>
              <a:t>you understand when you don`t</a:t>
            </a:r>
          </a:p>
          <a:p>
            <a:pPr marL="457200" indent="-457200">
              <a:buAutoNum type="arabicPeriod"/>
            </a:pPr>
            <a:r>
              <a:rPr lang="en-US" sz="2000" u="sng" dirty="0" smtClean="0"/>
              <a:t>Go on about</a:t>
            </a:r>
            <a:r>
              <a:rPr lang="en-US" sz="2000" dirty="0" smtClean="0"/>
              <a:t> your personal life</a:t>
            </a:r>
          </a:p>
          <a:p>
            <a:pPr marL="457200" indent="-457200">
              <a:buAutoNum type="arabicPeriod"/>
            </a:pPr>
            <a:r>
              <a:rPr lang="en-US" sz="2000" dirty="0" smtClean="0"/>
              <a:t>Don`t criticize present or former colleagues</a:t>
            </a:r>
          </a:p>
          <a:p>
            <a:pPr marL="457200" indent="-457200">
              <a:buAutoNum type="arabicPeriod"/>
            </a:pPr>
            <a:r>
              <a:rPr lang="en-US" sz="2000" u="sng" dirty="0" smtClean="0"/>
              <a:t>Come up with </a:t>
            </a:r>
            <a:r>
              <a:rPr lang="en-US" sz="2000" dirty="0" smtClean="0"/>
              <a:t>a couple questions about the job</a:t>
            </a:r>
          </a:p>
          <a:p>
            <a:pPr marL="457200" indent="-457200">
              <a:buAutoNum type="arabicPeriod"/>
            </a:pPr>
            <a:r>
              <a:rPr lang="en-US" sz="2000" dirty="0" smtClean="0"/>
              <a:t>Ask about company benefits</a:t>
            </a:r>
          </a:p>
          <a:p>
            <a:pPr marL="457200" indent="-457200">
              <a:buAutoNum type="arabicPeriod"/>
            </a:pPr>
            <a:r>
              <a:rPr lang="en-US" sz="2000" dirty="0" smtClean="0"/>
              <a:t>Try not to dominate the discussion by speaking too much</a:t>
            </a:r>
          </a:p>
          <a:p>
            <a:pPr marL="0" indent="0">
              <a:buNone/>
            </a:pPr>
            <a:endParaRPr lang="en-US" sz="2000" dirty="0" smtClean="0"/>
          </a:p>
          <a:p>
            <a:pPr marL="457200" indent="-457200">
              <a:buAutoNum type="arabicPeriod"/>
            </a:pPr>
            <a:endParaRPr lang="en-US" sz="2400" dirty="0" smtClean="0"/>
          </a:p>
          <a:p>
            <a:pPr marL="457200" indent="-457200">
              <a:buAutoNum type="arabicPeriod"/>
            </a:pPr>
            <a:endParaRPr lang="en-US" sz="2400" dirty="0" smtClean="0"/>
          </a:p>
          <a:p>
            <a:pPr marL="457200" indent="-457200">
              <a:buAutoNum type="arabicPeriod"/>
            </a:pPr>
            <a:endParaRPr lang="en-US" sz="2400" dirty="0"/>
          </a:p>
        </p:txBody>
      </p:sp>
      <p:grpSp>
        <p:nvGrpSpPr>
          <p:cNvPr id="9" name="Skupina 8"/>
          <p:cNvGrpSpPr/>
          <p:nvPr/>
        </p:nvGrpSpPr>
        <p:grpSpPr>
          <a:xfrm>
            <a:off x="5091502" y="3088256"/>
            <a:ext cx="438820" cy="360040"/>
            <a:chOff x="6938912" y="3068960"/>
            <a:chExt cx="438820" cy="360040"/>
          </a:xfrm>
        </p:grpSpPr>
        <p:cxnSp>
          <p:nvCxnSpPr>
            <p:cNvPr id="6" name="Rovná spojnica 5"/>
            <p:cNvCxnSpPr/>
            <p:nvPr/>
          </p:nvCxnSpPr>
          <p:spPr>
            <a:xfrm flipV="1">
              <a:off x="6938912" y="3068960"/>
              <a:ext cx="432048" cy="36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ovná spojnica 7"/>
            <p:cNvCxnSpPr/>
            <p:nvPr/>
          </p:nvCxnSpPr>
          <p:spPr>
            <a:xfrm>
              <a:off x="6945684" y="3068960"/>
              <a:ext cx="432048" cy="36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Obdĺžnik 11"/>
          <p:cNvSpPr/>
          <p:nvPr/>
        </p:nvSpPr>
        <p:spPr>
          <a:xfrm>
            <a:off x="5796136" y="3448296"/>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Skupina 12"/>
          <p:cNvGrpSpPr/>
          <p:nvPr/>
        </p:nvGrpSpPr>
        <p:grpSpPr>
          <a:xfrm>
            <a:off x="5796379" y="3448296"/>
            <a:ext cx="438820" cy="360040"/>
            <a:chOff x="6938912" y="3068960"/>
            <a:chExt cx="438820" cy="360040"/>
          </a:xfrm>
        </p:grpSpPr>
        <p:cxnSp>
          <p:nvCxnSpPr>
            <p:cNvPr id="14" name="Rovná spojnica 13"/>
            <p:cNvCxnSpPr/>
            <p:nvPr/>
          </p:nvCxnSpPr>
          <p:spPr>
            <a:xfrm flipV="1">
              <a:off x="6938912" y="3068960"/>
              <a:ext cx="432048" cy="36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ovná spojnica 14"/>
            <p:cNvCxnSpPr/>
            <p:nvPr/>
          </p:nvCxnSpPr>
          <p:spPr>
            <a:xfrm>
              <a:off x="6945684" y="3068960"/>
              <a:ext cx="432048" cy="36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Obdĺžnik 15"/>
          <p:cNvSpPr/>
          <p:nvPr/>
        </p:nvSpPr>
        <p:spPr>
          <a:xfrm>
            <a:off x="4499992" y="3897355"/>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Skupina 16"/>
          <p:cNvGrpSpPr/>
          <p:nvPr/>
        </p:nvGrpSpPr>
        <p:grpSpPr>
          <a:xfrm>
            <a:off x="4490091" y="3897355"/>
            <a:ext cx="441950" cy="360040"/>
            <a:chOff x="6938912" y="3068960"/>
            <a:chExt cx="438820" cy="360040"/>
          </a:xfrm>
        </p:grpSpPr>
        <p:cxnSp>
          <p:nvCxnSpPr>
            <p:cNvPr id="18" name="Rovná spojnica 17"/>
            <p:cNvCxnSpPr/>
            <p:nvPr/>
          </p:nvCxnSpPr>
          <p:spPr>
            <a:xfrm flipV="1">
              <a:off x="6938912" y="3068960"/>
              <a:ext cx="432048" cy="36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ovná spojnica 18"/>
            <p:cNvCxnSpPr/>
            <p:nvPr/>
          </p:nvCxnSpPr>
          <p:spPr>
            <a:xfrm>
              <a:off x="6945684" y="3068960"/>
              <a:ext cx="432048" cy="36004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Obdĺžnik 21"/>
          <p:cNvSpPr/>
          <p:nvPr/>
        </p:nvSpPr>
        <p:spPr>
          <a:xfrm>
            <a:off x="2495278" y="1988840"/>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ĺžnik 22"/>
          <p:cNvSpPr/>
          <p:nvPr/>
        </p:nvSpPr>
        <p:spPr>
          <a:xfrm>
            <a:off x="2123728" y="2420888"/>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ĺžnik 23"/>
          <p:cNvSpPr/>
          <p:nvPr/>
        </p:nvSpPr>
        <p:spPr>
          <a:xfrm>
            <a:off x="6011841" y="2725208"/>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dĺžnik 24"/>
          <p:cNvSpPr/>
          <p:nvPr/>
        </p:nvSpPr>
        <p:spPr>
          <a:xfrm>
            <a:off x="7524328" y="5331763"/>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dĺžnik 25"/>
          <p:cNvSpPr/>
          <p:nvPr/>
        </p:nvSpPr>
        <p:spPr>
          <a:xfrm>
            <a:off x="5943524" y="4169223"/>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bdĺžnik 26"/>
          <p:cNvSpPr/>
          <p:nvPr/>
        </p:nvSpPr>
        <p:spPr>
          <a:xfrm>
            <a:off x="6407346" y="4604175"/>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bdĺžnik 27"/>
          <p:cNvSpPr/>
          <p:nvPr/>
        </p:nvSpPr>
        <p:spPr>
          <a:xfrm>
            <a:off x="4274067" y="4964215"/>
            <a:ext cx="43204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dĺžnik 28"/>
          <p:cNvSpPr/>
          <p:nvPr/>
        </p:nvSpPr>
        <p:spPr>
          <a:xfrm>
            <a:off x="7740352" y="6093296"/>
            <a:ext cx="1080120" cy="432048"/>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smtClean="0">
                <a:solidFill>
                  <a:schemeClr val="tx2"/>
                </a:solidFill>
              </a:rPr>
              <a:t>CHECK</a:t>
            </a:r>
            <a:endParaRPr lang="en-US" b="1" dirty="0">
              <a:solidFill>
                <a:schemeClr val="tx2"/>
              </a:solidFill>
            </a:endParaRPr>
          </a:p>
        </p:txBody>
      </p:sp>
    </p:spTree>
    <p:extLst>
      <p:ext uri="{BB962C8B-B14F-4D97-AF65-F5344CB8AC3E}">
        <p14:creationId xmlns:p14="http://schemas.microsoft.com/office/powerpoint/2010/main" val="2426022770"/>
      </p:ext>
    </p:extLst>
  </p:cSld>
  <p:clrMapOvr>
    <a:masterClrMapping/>
  </p:clrMapOvr>
  <p:transition spd="slow" advClick="0">
    <p:wipe/>
  </p:transition>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9850</TotalTime>
  <Words>969</Words>
  <Application>Microsoft Office PowerPoint</Application>
  <PresentationFormat>Prezentácia na obrazovke (4:3)</PresentationFormat>
  <Paragraphs>206</Paragraphs>
  <Slides>20</Slides>
  <Notes>1</Notes>
  <HiddenSlides>0</HiddenSlides>
  <MMClips>3</MMClips>
  <ScaleCrop>false</ScaleCrop>
  <HeadingPairs>
    <vt:vector size="4" baseType="variant">
      <vt:variant>
        <vt:lpstr>Motív</vt:lpstr>
      </vt:variant>
      <vt:variant>
        <vt:i4>1</vt:i4>
      </vt:variant>
      <vt:variant>
        <vt:lpstr>Nadpisy snímok</vt:lpstr>
      </vt:variant>
      <vt:variant>
        <vt:i4>20</vt:i4>
      </vt:variant>
    </vt:vector>
  </HeadingPairs>
  <TitlesOfParts>
    <vt:vector size="21" baseType="lpstr">
      <vt:lpstr>Diseño predeterminado</vt:lpstr>
      <vt:lpstr>WORLD OF WORK</vt:lpstr>
      <vt:lpstr>KEY VOCABULARY</vt:lpstr>
      <vt:lpstr>KEY VOCABULARY</vt:lpstr>
      <vt:lpstr>KEY VOCABULARY</vt:lpstr>
      <vt:lpstr>MAKING A DECISION</vt:lpstr>
      <vt:lpstr>MAKING A DECISION</vt:lpstr>
      <vt:lpstr>LOOKING FOR A JOB</vt:lpstr>
      <vt:lpstr>LOOKING FOR A JOB</vt:lpstr>
      <vt:lpstr>JOB INTERVIEW</vt:lpstr>
      <vt:lpstr>JOB INTERVIEW</vt:lpstr>
      <vt:lpstr>JOB INTERVIEW</vt:lpstr>
      <vt:lpstr>TALKING ABOUT A JOB</vt:lpstr>
      <vt:lpstr>Prezentácia programu PowerPoint</vt:lpstr>
      <vt:lpstr>DANGEROUS JOBS</vt:lpstr>
      <vt:lpstr>DANGEROUS JOBS</vt:lpstr>
      <vt:lpstr>UNUSUAL JOBS</vt:lpstr>
      <vt:lpstr>UNUSUAL JOBS</vt:lpstr>
      <vt:lpstr>UNUSUAL JOBS</vt:lpstr>
      <vt:lpstr>FINAL REVISION</vt:lpstr>
      <vt:lpstr>HOMEWORK</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skola</cp:lastModifiedBy>
  <cp:revision>963</cp:revision>
  <dcterms:created xsi:type="dcterms:W3CDTF">2010-05-23T14:28:12Z</dcterms:created>
  <dcterms:modified xsi:type="dcterms:W3CDTF">2014-05-27T09:48:55Z</dcterms:modified>
</cp:coreProperties>
</file>